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3" r:id="rId4"/>
  </p:sldMasterIdLst>
  <p:notesMasterIdLst>
    <p:notesMasterId r:id="rId74"/>
  </p:notesMasterIdLst>
  <p:sldIdLst>
    <p:sldId id="257" r:id="rId5"/>
    <p:sldId id="264" r:id="rId6"/>
    <p:sldId id="263" r:id="rId7"/>
    <p:sldId id="265" r:id="rId8"/>
    <p:sldId id="266" r:id="rId9"/>
    <p:sldId id="274" r:id="rId10"/>
    <p:sldId id="304" r:id="rId11"/>
    <p:sldId id="267" r:id="rId12"/>
    <p:sldId id="285" r:id="rId13"/>
    <p:sldId id="269" r:id="rId14"/>
    <p:sldId id="271" r:id="rId15"/>
    <p:sldId id="294" r:id="rId16"/>
    <p:sldId id="296" r:id="rId17"/>
    <p:sldId id="297" r:id="rId18"/>
    <p:sldId id="273" r:id="rId19"/>
    <p:sldId id="292" r:id="rId20"/>
    <p:sldId id="276" r:id="rId21"/>
    <p:sldId id="279" r:id="rId22"/>
    <p:sldId id="280" r:id="rId23"/>
    <p:sldId id="281" r:id="rId24"/>
    <p:sldId id="282" r:id="rId25"/>
    <p:sldId id="290" r:id="rId26"/>
    <p:sldId id="277" r:id="rId27"/>
    <p:sldId id="286" r:id="rId28"/>
    <p:sldId id="287" r:id="rId29"/>
    <p:sldId id="288" r:id="rId30"/>
    <p:sldId id="289" r:id="rId31"/>
    <p:sldId id="298" r:id="rId32"/>
    <p:sldId id="311" r:id="rId33"/>
    <p:sldId id="305" r:id="rId34"/>
    <p:sldId id="309" r:id="rId35"/>
    <p:sldId id="278" r:id="rId36"/>
    <p:sldId id="300" r:id="rId37"/>
    <p:sldId id="301" r:id="rId38"/>
    <p:sldId id="302" r:id="rId39"/>
    <p:sldId id="303" r:id="rId40"/>
    <p:sldId id="293" r:id="rId41"/>
    <p:sldId id="312" r:id="rId42"/>
    <p:sldId id="338" r:id="rId43"/>
    <p:sldId id="313" r:id="rId44"/>
    <p:sldId id="314" r:id="rId45"/>
    <p:sldId id="315" r:id="rId46"/>
    <p:sldId id="316" r:id="rId47"/>
    <p:sldId id="317" r:id="rId48"/>
    <p:sldId id="318" r:id="rId49"/>
    <p:sldId id="319" r:id="rId50"/>
    <p:sldId id="320" r:id="rId51"/>
    <p:sldId id="291" r:id="rId52"/>
    <p:sldId id="321" r:id="rId53"/>
    <p:sldId id="322" r:id="rId54"/>
    <p:sldId id="272" r:id="rId55"/>
    <p:sldId id="323" r:id="rId56"/>
    <p:sldId id="275" r:id="rId57"/>
    <p:sldId id="324" r:id="rId58"/>
    <p:sldId id="325" r:id="rId59"/>
    <p:sldId id="326" r:id="rId60"/>
    <p:sldId id="327" r:id="rId61"/>
    <p:sldId id="328" r:id="rId62"/>
    <p:sldId id="329" r:id="rId63"/>
    <p:sldId id="330" r:id="rId64"/>
    <p:sldId id="331" r:id="rId65"/>
    <p:sldId id="332" r:id="rId66"/>
    <p:sldId id="333" r:id="rId67"/>
    <p:sldId id="334" r:id="rId68"/>
    <p:sldId id="335" r:id="rId69"/>
    <p:sldId id="336" r:id="rId70"/>
    <p:sldId id="283" r:id="rId71"/>
    <p:sldId id="284" r:id="rId72"/>
    <p:sldId id="337"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8E8"/>
    <a:srgbClr val="2B3922"/>
    <a:srgbClr val="000000"/>
    <a:srgbClr val="57903F"/>
    <a:srgbClr val="344529"/>
    <a:srgbClr val="2E3722"/>
    <a:srgbClr val="FCF7F1"/>
    <a:srgbClr val="B8D233"/>
    <a:srgbClr val="5CC6D6"/>
    <a:srgbClr val="F8D2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19" autoAdjust="0"/>
  </p:normalViewPr>
  <p:slideViewPr>
    <p:cSldViewPr snapToGrid="0">
      <p:cViewPr>
        <p:scale>
          <a:sx n="80" d="100"/>
          <a:sy n="80" d="100"/>
        </p:scale>
        <p:origin x="221"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F53E86-2984-4663-A8F0-C24133928426}" type="datetimeFigureOut">
              <a:rPr lang="en-US" smtClean="0"/>
              <a:t>6/2/2020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16076C-0942-4236-97BA-50BF40113CF7}" type="slidenum">
              <a:rPr lang="en-US" smtClean="0"/>
              <a:t>‹#›</a:t>
            </a:fld>
            <a:endParaRPr lang="en-US"/>
          </a:p>
        </p:txBody>
      </p:sp>
    </p:spTree>
    <p:extLst>
      <p:ext uri="{BB962C8B-B14F-4D97-AF65-F5344CB8AC3E}">
        <p14:creationId xmlns:p14="http://schemas.microsoft.com/office/powerpoint/2010/main" val="3227841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start by discussing the theory of thermistors. A thermistor is simply a resistor with a resistance that changes with the ambient temperature. The type of thermistor determines how the resistance changes with temperature. The two types are Negative and Positive Temperature Coefficient Thermistors. The relationships are shown in the graph here: resistance decreases with an increase in temp for NTC, and increases with an increase in temp for PTC.</a:t>
            </a:r>
          </a:p>
        </p:txBody>
      </p:sp>
      <p:sp>
        <p:nvSpPr>
          <p:cNvPr id="4" name="Slide Number Placeholder 3"/>
          <p:cNvSpPr>
            <a:spLocks noGrp="1"/>
          </p:cNvSpPr>
          <p:nvPr>
            <p:ph type="sldNum" sz="quarter" idx="5"/>
          </p:nvPr>
        </p:nvSpPr>
        <p:spPr/>
        <p:txBody>
          <a:bodyPr/>
          <a:lstStyle/>
          <a:p>
            <a:fld id="{1916076C-0942-4236-97BA-50BF40113CF7}" type="slidenum">
              <a:rPr lang="en-US" smtClean="0"/>
              <a:t>3</a:t>
            </a:fld>
            <a:endParaRPr lang="en-US"/>
          </a:p>
        </p:txBody>
      </p:sp>
    </p:spTree>
    <p:extLst>
      <p:ext uri="{BB962C8B-B14F-4D97-AF65-F5344CB8AC3E}">
        <p14:creationId xmlns:p14="http://schemas.microsoft.com/office/powerpoint/2010/main" val="13260455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type of thermistor I will be using is an NTC. There are mainly two models that are used to calculate temperature from an NTC thermistor: SH and beta parameter. The SH is a third order approximation and uses three coefficients unique to the thermistor. The beta parameter is an alternative and simpler form of SH that uses just one coefficient: the beta parameter. It’s assumed in this model that the last coefficient c2 in SH is about 0, which is the case most of the time. The SH coefficients and beta parameter are sometimes given in the manufacturer specs. However, I will be deriving my coefficients from a calibration of the thermistor using three measured temperatures and resistances, which I will discuss in detail later on. All temperatures must be in Kelvin when using these models.</a:t>
            </a:r>
          </a:p>
        </p:txBody>
      </p:sp>
      <p:sp>
        <p:nvSpPr>
          <p:cNvPr id="4" name="Slide Number Placeholder 3"/>
          <p:cNvSpPr>
            <a:spLocks noGrp="1"/>
          </p:cNvSpPr>
          <p:nvPr>
            <p:ph type="sldNum" sz="quarter" idx="5"/>
          </p:nvPr>
        </p:nvSpPr>
        <p:spPr/>
        <p:txBody>
          <a:bodyPr/>
          <a:lstStyle/>
          <a:p>
            <a:fld id="{1916076C-0942-4236-97BA-50BF40113CF7}" type="slidenum">
              <a:rPr lang="en-US" smtClean="0"/>
              <a:t>43</a:t>
            </a:fld>
            <a:endParaRPr lang="en-US"/>
          </a:p>
        </p:txBody>
      </p:sp>
    </p:spTree>
    <p:extLst>
      <p:ext uri="{BB962C8B-B14F-4D97-AF65-F5344CB8AC3E}">
        <p14:creationId xmlns:p14="http://schemas.microsoft.com/office/powerpoint/2010/main" val="3463782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Voltage Dividers are extremely useful circuit components, especially when working with Arduino. The circuit produces an output voltage proportional to the input voltage based on resistance values R1 and R2. The purpose of using a voltage divider in general is to measure the resistance of an unknown resistor (R2 in circuit). When applied to Arduino, voltage dividers are important because the digital and analog signals going to the microcontroller can only read voltage output, not resistance. So measuring the thermistor’s resistance requires the use of a voltage divider. GO THROUGH EQUATIONS. Voltage dividers in general do not have to use resistors, but in this project they do. </a:t>
            </a:r>
          </a:p>
        </p:txBody>
      </p:sp>
      <p:sp>
        <p:nvSpPr>
          <p:cNvPr id="4" name="Slide Number Placeholder 3"/>
          <p:cNvSpPr>
            <a:spLocks noGrp="1"/>
          </p:cNvSpPr>
          <p:nvPr>
            <p:ph type="sldNum" sz="quarter" idx="5"/>
          </p:nvPr>
        </p:nvSpPr>
        <p:spPr/>
        <p:txBody>
          <a:bodyPr/>
          <a:lstStyle/>
          <a:p>
            <a:fld id="{1916076C-0942-4236-97BA-50BF40113CF7}" type="slidenum">
              <a:rPr lang="en-US" smtClean="0"/>
              <a:t>44</a:t>
            </a:fld>
            <a:endParaRPr lang="en-US"/>
          </a:p>
        </p:txBody>
      </p:sp>
    </p:spTree>
    <p:extLst>
      <p:ext uri="{BB962C8B-B14F-4D97-AF65-F5344CB8AC3E}">
        <p14:creationId xmlns:p14="http://schemas.microsoft.com/office/powerpoint/2010/main" val="565470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overall objective of this project is to design a thermometer from an Arduino kit with an NTC thermistor. The requirements of this project are (go through points)</a:t>
            </a:r>
          </a:p>
        </p:txBody>
      </p:sp>
      <p:sp>
        <p:nvSpPr>
          <p:cNvPr id="4" name="Slide Number Placeholder 3"/>
          <p:cNvSpPr>
            <a:spLocks noGrp="1"/>
          </p:cNvSpPr>
          <p:nvPr>
            <p:ph type="sldNum" sz="quarter" idx="5"/>
          </p:nvPr>
        </p:nvSpPr>
        <p:spPr/>
        <p:txBody>
          <a:bodyPr/>
          <a:lstStyle/>
          <a:p>
            <a:fld id="{1916076C-0942-4236-97BA-50BF40113CF7}" type="slidenum">
              <a:rPr lang="en-US" smtClean="0"/>
              <a:t>46</a:t>
            </a:fld>
            <a:endParaRPr lang="en-US"/>
          </a:p>
        </p:txBody>
      </p:sp>
    </p:spTree>
    <p:extLst>
      <p:ext uri="{BB962C8B-B14F-4D97-AF65-F5344CB8AC3E}">
        <p14:creationId xmlns:p14="http://schemas.microsoft.com/office/powerpoint/2010/main" val="649582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c2 is small compared to others, beta parameter model assumption valid. </a:t>
            </a:r>
          </a:p>
        </p:txBody>
      </p:sp>
      <p:sp>
        <p:nvSpPr>
          <p:cNvPr id="4" name="Slide Number Placeholder 3"/>
          <p:cNvSpPr>
            <a:spLocks noGrp="1"/>
          </p:cNvSpPr>
          <p:nvPr>
            <p:ph type="sldNum" sz="quarter" idx="5"/>
          </p:nvPr>
        </p:nvSpPr>
        <p:spPr/>
        <p:txBody>
          <a:bodyPr/>
          <a:lstStyle/>
          <a:p>
            <a:fld id="{1916076C-0942-4236-97BA-50BF40113CF7}" type="slidenum">
              <a:rPr lang="en-US" smtClean="0"/>
              <a:t>49</a:t>
            </a:fld>
            <a:endParaRPr lang="en-US"/>
          </a:p>
        </p:txBody>
      </p:sp>
    </p:spTree>
    <p:extLst>
      <p:ext uri="{BB962C8B-B14F-4D97-AF65-F5344CB8AC3E}">
        <p14:creationId xmlns:p14="http://schemas.microsoft.com/office/powerpoint/2010/main" val="2693638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color code: black: basic circuit components: pot, LED. Yellow: Subsystems of the design.</a:t>
            </a:r>
          </a:p>
          <a:p>
            <a:r>
              <a:rPr lang="en-US" dirty="0"/>
              <a:t>Go from left to right</a:t>
            </a:r>
          </a:p>
          <a:p>
            <a:r>
              <a:rPr lang="en-US" dirty="0"/>
              <a:t>Arduino program and microcontroller are sending information back and forth</a:t>
            </a:r>
          </a:p>
        </p:txBody>
      </p:sp>
      <p:sp>
        <p:nvSpPr>
          <p:cNvPr id="4" name="Slide Number Placeholder 3"/>
          <p:cNvSpPr>
            <a:spLocks noGrp="1"/>
          </p:cNvSpPr>
          <p:nvPr>
            <p:ph type="sldNum" sz="quarter" idx="5"/>
          </p:nvPr>
        </p:nvSpPr>
        <p:spPr/>
        <p:txBody>
          <a:bodyPr/>
          <a:lstStyle/>
          <a:p>
            <a:fld id="{1916076C-0942-4236-97BA-50BF40113CF7}" type="slidenum">
              <a:rPr lang="en-US" smtClean="0"/>
              <a:t>52</a:t>
            </a:fld>
            <a:endParaRPr lang="en-US"/>
          </a:p>
        </p:txBody>
      </p:sp>
    </p:spTree>
    <p:extLst>
      <p:ext uri="{BB962C8B-B14F-4D97-AF65-F5344CB8AC3E}">
        <p14:creationId xmlns:p14="http://schemas.microsoft.com/office/powerpoint/2010/main" val="41073723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walk through a sort of “typical” or “expected” cycle of temperature data collection using this chart and the descriptions below. </a:t>
            </a:r>
          </a:p>
        </p:txBody>
      </p:sp>
      <p:sp>
        <p:nvSpPr>
          <p:cNvPr id="4" name="Slide Number Placeholder 3"/>
          <p:cNvSpPr>
            <a:spLocks noGrp="1"/>
          </p:cNvSpPr>
          <p:nvPr>
            <p:ph type="sldNum" sz="quarter" idx="5"/>
          </p:nvPr>
        </p:nvSpPr>
        <p:spPr/>
        <p:txBody>
          <a:bodyPr/>
          <a:lstStyle/>
          <a:p>
            <a:fld id="{1916076C-0942-4236-97BA-50BF40113CF7}" type="slidenum">
              <a:rPr lang="en-US" smtClean="0"/>
              <a:t>53</a:t>
            </a:fld>
            <a:endParaRPr lang="en-US"/>
          </a:p>
        </p:txBody>
      </p:sp>
    </p:spTree>
    <p:extLst>
      <p:ext uri="{BB962C8B-B14F-4D97-AF65-F5344CB8AC3E}">
        <p14:creationId xmlns:p14="http://schemas.microsoft.com/office/powerpoint/2010/main" val="14703628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On/Off buttons: </a:t>
            </a:r>
            <a:r>
              <a:rPr lang="en-US" sz="1200" dirty="0"/>
              <a:t>Send signals to start/end data collection</a:t>
            </a:r>
          </a:p>
          <a:p>
            <a:r>
              <a:rPr lang="en-US" sz="1200" b="1" dirty="0"/>
              <a:t>Potentiometer: </a:t>
            </a:r>
            <a:r>
              <a:rPr lang="en-US" sz="1200" dirty="0"/>
              <a:t>Sends resistance information to affect contrast of LCD</a:t>
            </a:r>
          </a:p>
          <a:p>
            <a:r>
              <a:rPr lang="en-US" sz="1200" b="1" dirty="0"/>
              <a:t>Green LED: </a:t>
            </a:r>
            <a:r>
              <a:rPr lang="en-US" sz="1200" dirty="0"/>
              <a:t>Turns on when system is running, i.e. on button has most recently been pressed. Turns off when system not running (off button)</a:t>
            </a:r>
          </a:p>
          <a:p>
            <a:r>
              <a:rPr lang="en-US" sz="1200" b="1" dirty="0"/>
              <a:t>LCD: </a:t>
            </a:r>
            <a:r>
              <a:rPr lang="en-US" sz="1200" dirty="0"/>
              <a:t>Begins with blank screen. Contrast may be adjusted before on button. Once system is running, temperatures are displayed. When system is off, temperatures disappear, blank screen.</a:t>
            </a:r>
          </a:p>
          <a:p>
            <a:r>
              <a:rPr lang="en-US" sz="1200" b="1" dirty="0"/>
              <a:t>Thermistor: </a:t>
            </a:r>
            <a:r>
              <a:rPr lang="en-US" sz="1200" dirty="0"/>
              <a:t>Sends information through voltage divider to program which converts V</a:t>
            </a:r>
            <a:r>
              <a:rPr lang="en-US" sz="1200" dirty="0">
                <a:sym typeface="Wingdings" panose="05000000000000000000" pitchFamily="2" charset="2"/>
              </a:rPr>
              <a:t>RT. Calculations and displays on LCD only made when system is ON </a:t>
            </a:r>
          </a:p>
          <a:p>
            <a:r>
              <a:rPr lang="en-US" sz="1200" b="1" dirty="0">
                <a:sym typeface="Wingdings" panose="05000000000000000000" pitchFamily="2" charset="2"/>
              </a:rPr>
              <a:t>Blue LED: </a:t>
            </a:r>
            <a:r>
              <a:rPr lang="en-US" sz="1200" dirty="0">
                <a:sym typeface="Wingdings" panose="05000000000000000000" pitchFamily="2" charset="2"/>
              </a:rPr>
              <a:t>Can only work when system is ON. Turns on when SS reached, which is condition defined in program </a:t>
            </a:r>
            <a:endParaRPr lang="en-US" sz="1200" dirty="0"/>
          </a:p>
          <a:p>
            <a:endParaRPr lang="en-US" dirty="0"/>
          </a:p>
        </p:txBody>
      </p:sp>
      <p:sp>
        <p:nvSpPr>
          <p:cNvPr id="4" name="Slide Number Placeholder 3"/>
          <p:cNvSpPr>
            <a:spLocks noGrp="1"/>
          </p:cNvSpPr>
          <p:nvPr>
            <p:ph type="sldNum" sz="quarter" idx="5"/>
          </p:nvPr>
        </p:nvSpPr>
        <p:spPr/>
        <p:txBody>
          <a:bodyPr/>
          <a:lstStyle/>
          <a:p>
            <a:fld id="{1916076C-0942-4236-97BA-50BF40113CF7}" type="slidenum">
              <a:rPr lang="en-US" smtClean="0"/>
              <a:t>54</a:t>
            </a:fld>
            <a:endParaRPr lang="en-US"/>
          </a:p>
        </p:txBody>
      </p:sp>
    </p:spTree>
    <p:extLst>
      <p:ext uri="{BB962C8B-B14F-4D97-AF65-F5344CB8AC3E}">
        <p14:creationId xmlns:p14="http://schemas.microsoft.com/office/powerpoint/2010/main" val="2738491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type of thermistor I will be using is an NTC. There are mainly two models that are used to calculate temperature from an NTC thermistor: SH and beta parameter. The SH is a third order approximation and uses three coefficients unique to the thermistor. The beta parameter is an alternative and simpler form of SH that uses just one coefficient: the beta parameter. It’s assumed in this model that the last coefficient c2 in SH is about 0, which is the case most of the time. The SH coefficients and beta parameter are sometimes given in the manufacturer specs. However, I will be deriving my coefficients from a calibration of the thermistor using three measured temperatures and resistances, which I will discuss in detail later on. All temperatures must be in Kelvin when using these models.</a:t>
            </a:r>
          </a:p>
        </p:txBody>
      </p:sp>
      <p:sp>
        <p:nvSpPr>
          <p:cNvPr id="4" name="Slide Number Placeholder 3"/>
          <p:cNvSpPr>
            <a:spLocks noGrp="1"/>
          </p:cNvSpPr>
          <p:nvPr>
            <p:ph type="sldNum" sz="quarter" idx="5"/>
          </p:nvPr>
        </p:nvSpPr>
        <p:spPr/>
        <p:txBody>
          <a:bodyPr/>
          <a:lstStyle/>
          <a:p>
            <a:fld id="{1916076C-0942-4236-97BA-50BF40113CF7}" type="slidenum">
              <a:rPr lang="en-US" smtClean="0"/>
              <a:t>4</a:t>
            </a:fld>
            <a:endParaRPr lang="en-US"/>
          </a:p>
        </p:txBody>
      </p:sp>
    </p:spTree>
    <p:extLst>
      <p:ext uri="{BB962C8B-B14F-4D97-AF65-F5344CB8AC3E}">
        <p14:creationId xmlns:p14="http://schemas.microsoft.com/office/powerpoint/2010/main" val="3463782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Voltage Dividers are extremely useful circuit components, especially when working with Arduino. The circuit produces an output voltage proportional to the input voltage based on resistance values R1 and R2. The purpose of using a voltage divider in general is to measure the resistance of an unknown resistor (R2 in circuit). When applied to Arduino, voltage dividers are important because the digital and analog signals going to the microcontroller can only read voltage output, not resistance. So measuring the thermistor’s resistance requires the use of a voltage divider. GO THROUGH EQUATIONS. Voltage dividers in general do not have to use resistors, but in this project they do. </a:t>
            </a:r>
          </a:p>
        </p:txBody>
      </p:sp>
      <p:sp>
        <p:nvSpPr>
          <p:cNvPr id="4" name="Slide Number Placeholder 3"/>
          <p:cNvSpPr>
            <a:spLocks noGrp="1"/>
          </p:cNvSpPr>
          <p:nvPr>
            <p:ph type="sldNum" sz="quarter" idx="5"/>
          </p:nvPr>
        </p:nvSpPr>
        <p:spPr/>
        <p:txBody>
          <a:bodyPr/>
          <a:lstStyle/>
          <a:p>
            <a:fld id="{1916076C-0942-4236-97BA-50BF40113CF7}" type="slidenum">
              <a:rPr lang="en-US" smtClean="0"/>
              <a:t>5</a:t>
            </a:fld>
            <a:endParaRPr lang="en-US"/>
          </a:p>
        </p:txBody>
      </p:sp>
    </p:spTree>
    <p:extLst>
      <p:ext uri="{BB962C8B-B14F-4D97-AF65-F5344CB8AC3E}">
        <p14:creationId xmlns:p14="http://schemas.microsoft.com/office/powerpoint/2010/main" val="565470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overall objective of this project is to design a thermometer from an Arduino kit with an NTC thermistor. The requirements of this project are (go through points)</a:t>
            </a:r>
          </a:p>
        </p:txBody>
      </p:sp>
      <p:sp>
        <p:nvSpPr>
          <p:cNvPr id="4" name="Slide Number Placeholder 3"/>
          <p:cNvSpPr>
            <a:spLocks noGrp="1"/>
          </p:cNvSpPr>
          <p:nvPr>
            <p:ph type="sldNum" sz="quarter" idx="5"/>
          </p:nvPr>
        </p:nvSpPr>
        <p:spPr/>
        <p:txBody>
          <a:bodyPr/>
          <a:lstStyle/>
          <a:p>
            <a:fld id="{1916076C-0942-4236-97BA-50BF40113CF7}" type="slidenum">
              <a:rPr lang="en-US" smtClean="0"/>
              <a:t>8</a:t>
            </a:fld>
            <a:endParaRPr lang="en-US"/>
          </a:p>
        </p:txBody>
      </p:sp>
    </p:spTree>
    <p:extLst>
      <p:ext uri="{BB962C8B-B14F-4D97-AF65-F5344CB8AC3E}">
        <p14:creationId xmlns:p14="http://schemas.microsoft.com/office/powerpoint/2010/main" val="649582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c2 is small compared to others, beta parameter model assumption valid. </a:t>
            </a:r>
          </a:p>
        </p:txBody>
      </p:sp>
      <p:sp>
        <p:nvSpPr>
          <p:cNvPr id="4" name="Slide Number Placeholder 3"/>
          <p:cNvSpPr>
            <a:spLocks noGrp="1"/>
          </p:cNvSpPr>
          <p:nvPr>
            <p:ph type="sldNum" sz="quarter" idx="5"/>
          </p:nvPr>
        </p:nvSpPr>
        <p:spPr/>
        <p:txBody>
          <a:bodyPr/>
          <a:lstStyle/>
          <a:p>
            <a:fld id="{1916076C-0942-4236-97BA-50BF40113CF7}" type="slidenum">
              <a:rPr lang="en-US" smtClean="0"/>
              <a:t>10</a:t>
            </a:fld>
            <a:endParaRPr lang="en-US"/>
          </a:p>
        </p:txBody>
      </p:sp>
    </p:spTree>
    <p:extLst>
      <p:ext uri="{BB962C8B-B14F-4D97-AF65-F5344CB8AC3E}">
        <p14:creationId xmlns:p14="http://schemas.microsoft.com/office/powerpoint/2010/main" val="2693638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color code: black: basic circuit components: pot, LED. Yellow: Subsystems of the design.</a:t>
            </a:r>
          </a:p>
          <a:p>
            <a:r>
              <a:rPr lang="en-US" dirty="0"/>
              <a:t>Go from left to right</a:t>
            </a:r>
          </a:p>
          <a:p>
            <a:r>
              <a:rPr lang="en-US" dirty="0"/>
              <a:t>Arduino program and microcontroller are sending information back and forth</a:t>
            </a:r>
          </a:p>
        </p:txBody>
      </p:sp>
      <p:sp>
        <p:nvSpPr>
          <p:cNvPr id="4" name="Slide Number Placeholder 3"/>
          <p:cNvSpPr>
            <a:spLocks noGrp="1"/>
          </p:cNvSpPr>
          <p:nvPr>
            <p:ph type="sldNum" sz="quarter" idx="5"/>
          </p:nvPr>
        </p:nvSpPr>
        <p:spPr/>
        <p:txBody>
          <a:bodyPr/>
          <a:lstStyle/>
          <a:p>
            <a:fld id="{1916076C-0942-4236-97BA-50BF40113CF7}" type="slidenum">
              <a:rPr lang="en-US" smtClean="0"/>
              <a:t>15</a:t>
            </a:fld>
            <a:endParaRPr lang="en-US"/>
          </a:p>
        </p:txBody>
      </p:sp>
    </p:spTree>
    <p:extLst>
      <p:ext uri="{BB962C8B-B14F-4D97-AF65-F5344CB8AC3E}">
        <p14:creationId xmlns:p14="http://schemas.microsoft.com/office/powerpoint/2010/main" val="2643174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On/Off buttons: </a:t>
            </a:r>
            <a:r>
              <a:rPr lang="en-US" sz="1200" dirty="0"/>
              <a:t>Send signals to start/end data collection</a:t>
            </a:r>
          </a:p>
          <a:p>
            <a:r>
              <a:rPr lang="en-US" sz="1200" b="1" dirty="0"/>
              <a:t>Potentiometer: </a:t>
            </a:r>
            <a:r>
              <a:rPr lang="en-US" sz="1200" dirty="0"/>
              <a:t>Sends resistance information to affect contrast of LCD</a:t>
            </a:r>
          </a:p>
          <a:p>
            <a:r>
              <a:rPr lang="en-US" sz="1200" b="1" dirty="0"/>
              <a:t>Green LED: </a:t>
            </a:r>
            <a:r>
              <a:rPr lang="en-US" sz="1200" dirty="0"/>
              <a:t>Turns on when system is running, i.e. on button has most recently been pressed. Turns off when system not running (off button)</a:t>
            </a:r>
          </a:p>
          <a:p>
            <a:r>
              <a:rPr lang="en-US" sz="1200" b="1" dirty="0"/>
              <a:t>LCD: </a:t>
            </a:r>
            <a:r>
              <a:rPr lang="en-US" sz="1200" dirty="0"/>
              <a:t>Begins with blank screen. Contrast may be adjusted before on button. Once system is running, temperatures are displayed. When system is off, temperatures disappear, blank screen.</a:t>
            </a:r>
          </a:p>
          <a:p>
            <a:r>
              <a:rPr lang="en-US" sz="1200" b="1" dirty="0"/>
              <a:t>Thermistor: </a:t>
            </a:r>
            <a:r>
              <a:rPr lang="en-US" sz="1200" dirty="0"/>
              <a:t>Sends information through voltage divider to program which converts V</a:t>
            </a:r>
            <a:r>
              <a:rPr lang="en-US" sz="1200" dirty="0">
                <a:sym typeface="Wingdings" panose="05000000000000000000" pitchFamily="2" charset="2"/>
              </a:rPr>
              <a:t>RT. Calculations and displays on LCD only made when system is ON </a:t>
            </a:r>
          </a:p>
          <a:p>
            <a:r>
              <a:rPr lang="en-US" sz="1200" b="1" dirty="0">
                <a:sym typeface="Wingdings" panose="05000000000000000000" pitchFamily="2" charset="2"/>
              </a:rPr>
              <a:t>Blue LED: </a:t>
            </a:r>
            <a:r>
              <a:rPr lang="en-US" sz="1200" dirty="0">
                <a:sym typeface="Wingdings" panose="05000000000000000000" pitchFamily="2" charset="2"/>
              </a:rPr>
              <a:t>Can only work when system is ON. Turns on when SS reached, which is condition defined in program </a:t>
            </a:r>
            <a:endParaRPr lang="en-US" sz="1200" dirty="0"/>
          </a:p>
          <a:p>
            <a:endParaRPr lang="en-US" dirty="0"/>
          </a:p>
        </p:txBody>
      </p:sp>
      <p:sp>
        <p:nvSpPr>
          <p:cNvPr id="4" name="Slide Number Placeholder 3"/>
          <p:cNvSpPr>
            <a:spLocks noGrp="1"/>
          </p:cNvSpPr>
          <p:nvPr>
            <p:ph type="sldNum" sz="quarter" idx="5"/>
          </p:nvPr>
        </p:nvSpPr>
        <p:spPr/>
        <p:txBody>
          <a:bodyPr/>
          <a:lstStyle/>
          <a:p>
            <a:fld id="{1916076C-0942-4236-97BA-50BF40113CF7}" type="slidenum">
              <a:rPr lang="en-US" smtClean="0"/>
              <a:t>16</a:t>
            </a:fld>
            <a:endParaRPr lang="en-US"/>
          </a:p>
        </p:txBody>
      </p:sp>
    </p:spTree>
    <p:extLst>
      <p:ext uri="{BB962C8B-B14F-4D97-AF65-F5344CB8AC3E}">
        <p14:creationId xmlns:p14="http://schemas.microsoft.com/office/powerpoint/2010/main" val="3691912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16076C-0942-4236-97BA-50BF40113CF7}" type="slidenum">
              <a:rPr lang="en-US" smtClean="0"/>
              <a:t>30</a:t>
            </a:fld>
            <a:endParaRPr lang="en-US"/>
          </a:p>
        </p:txBody>
      </p:sp>
    </p:spTree>
    <p:extLst>
      <p:ext uri="{BB962C8B-B14F-4D97-AF65-F5344CB8AC3E}">
        <p14:creationId xmlns:p14="http://schemas.microsoft.com/office/powerpoint/2010/main" val="40565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start by discussing the theory of thermistors. A thermistor is simply a resistor with a resistance that changes with the ambient temperature. The type of thermistor determines how the resistance changes with temperature. The two types are Negative and Positive Temperature Coefficient Thermistors. The relationships are shown in the graph here: resistance decreases with an increase in temp for NTC, and increases with an increase in temp for PTC.</a:t>
            </a:r>
          </a:p>
        </p:txBody>
      </p:sp>
      <p:sp>
        <p:nvSpPr>
          <p:cNvPr id="4" name="Slide Number Placeholder 3"/>
          <p:cNvSpPr>
            <a:spLocks noGrp="1"/>
          </p:cNvSpPr>
          <p:nvPr>
            <p:ph type="sldNum" sz="quarter" idx="5"/>
          </p:nvPr>
        </p:nvSpPr>
        <p:spPr/>
        <p:txBody>
          <a:bodyPr/>
          <a:lstStyle/>
          <a:p>
            <a:fld id="{1916076C-0942-4236-97BA-50BF40113CF7}" type="slidenum">
              <a:rPr lang="en-US" smtClean="0"/>
              <a:t>42</a:t>
            </a:fld>
            <a:endParaRPr lang="en-US"/>
          </a:p>
        </p:txBody>
      </p:sp>
    </p:spTree>
    <p:extLst>
      <p:ext uri="{BB962C8B-B14F-4D97-AF65-F5344CB8AC3E}">
        <p14:creationId xmlns:p14="http://schemas.microsoft.com/office/powerpoint/2010/main" val="1326045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6/2/2020</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6/2/2020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6/2/2020</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6/2/2020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6/2/2020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6/2/2020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6/2/2020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6/2/2020</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6/2/2020</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6/2/2020</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2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2.png"/><Relationship Id="rId7"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45.png"/></Relationships>
</file>

<file path=ppt/slides/_rels/slide3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hyperlink" Target="https://youtu.be/hHX3oRhQVSM" TargetMode="External"/><Relationship Id="rId2" Type="http://schemas.openxmlformats.org/officeDocument/2006/relationships/hyperlink" Target="https://youtu.be/dhY4Hbpf9sk" TargetMode="External"/><Relationship Id="rId1" Type="http://schemas.openxmlformats.org/officeDocument/2006/relationships/slideLayout" Target="../slideLayouts/slideLayout2.xml"/><Relationship Id="rId4" Type="http://schemas.openxmlformats.org/officeDocument/2006/relationships/hyperlink" Target="https://youtu.be/eewrN2xHJlc"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62.png"/><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60.png"/><Relationship Id="rId4" Type="http://schemas.openxmlformats.org/officeDocument/2006/relationships/image" Target="../media/image150.png"/></Relationships>
</file>

<file path=ppt/slides/_rels/slide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a:bodyPr>
          <a:lstStyle/>
          <a:p>
            <a:r>
              <a:rPr lang="en-US" sz="4400" dirty="0">
                <a:solidFill>
                  <a:schemeClr val="tx1"/>
                </a:solidFill>
              </a:rPr>
              <a:t>Critical</a:t>
            </a:r>
            <a:br>
              <a:rPr lang="en-US" sz="4400" dirty="0">
                <a:solidFill>
                  <a:schemeClr val="tx1"/>
                </a:solidFill>
              </a:rPr>
            </a:br>
            <a:r>
              <a:rPr lang="en-US" sz="4400" dirty="0">
                <a:solidFill>
                  <a:schemeClr val="tx1"/>
                </a:solidFill>
              </a:rPr>
              <a:t>Design review</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734632"/>
          </a:xfrm>
        </p:spPr>
        <p:txBody>
          <a:bodyPr>
            <a:normAutofit lnSpcReduction="10000"/>
          </a:bodyPr>
          <a:lstStyle/>
          <a:p>
            <a:pPr>
              <a:spcAft>
                <a:spcPts val="600"/>
              </a:spcAft>
            </a:pPr>
            <a:r>
              <a:rPr lang="en-US" dirty="0">
                <a:solidFill>
                  <a:schemeClr val="tx1"/>
                </a:solidFill>
              </a:rPr>
              <a:t>Samuel Ellison</a:t>
            </a:r>
          </a:p>
          <a:p>
            <a:pPr>
              <a:spcAft>
                <a:spcPts val="600"/>
              </a:spcAft>
            </a:pPr>
            <a:r>
              <a:rPr lang="en-US" dirty="0">
                <a:solidFill>
                  <a:schemeClr val="tx1"/>
                </a:solidFill>
              </a:rPr>
              <a:t>Group 8</a:t>
            </a: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66726-138A-4234-B67B-C2D898910A76}"/>
              </a:ext>
            </a:extLst>
          </p:cNvPr>
          <p:cNvSpPr>
            <a:spLocks noGrp="1"/>
          </p:cNvSpPr>
          <p:nvPr>
            <p:ph type="title"/>
          </p:nvPr>
        </p:nvSpPr>
        <p:spPr/>
        <p:txBody>
          <a:bodyPr/>
          <a:lstStyle/>
          <a:p>
            <a:r>
              <a:rPr lang="en-US" dirty="0"/>
              <a:t>Expected Results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26E9EA-448C-4453-B5E6-4B0FC15FD417}"/>
                  </a:ext>
                </a:extLst>
              </p:cNvPr>
              <p:cNvSpPr>
                <a:spLocks noGrp="1"/>
              </p:cNvSpPr>
              <p:nvPr>
                <p:ph sz="half" idx="1"/>
              </p:nvPr>
            </p:nvSpPr>
            <p:spPr/>
            <p:txBody>
              <a:bodyPr/>
              <a:lstStyle/>
              <a:p>
                <a:r>
                  <a:rPr lang="en-US" dirty="0"/>
                  <a:t>Calibration 1</a:t>
                </a:r>
              </a:p>
              <a:p>
                <a:pPr lvl="1"/>
                <a:r>
                  <a:rPr lang="en-US" dirty="0"/>
                  <a:t>Nominal Resistance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10</m:t>
                    </m:r>
                    <m:r>
                      <m:rPr>
                        <m:sty m:val="p"/>
                      </m:rPr>
                      <a:rPr lang="en-US" b="0" i="0" smtClean="0">
                        <a:latin typeface="Cambria Math" panose="02040503050406030204" pitchFamily="18" charset="0"/>
                        <a:ea typeface="Cambria Math" panose="02040503050406030204" pitchFamily="18" charset="0"/>
                      </a:rPr>
                      <m:t>k</m:t>
                    </m:r>
                    <m:r>
                      <m:rPr>
                        <m:sty m:val="p"/>
                      </m:rPr>
                      <a:rPr lang="el-GR" b="0" i="1" smtClean="0">
                        <a:latin typeface="Cambria Math" panose="02040503050406030204" pitchFamily="18" charset="0"/>
                        <a:ea typeface="Cambria Math" panose="02040503050406030204" pitchFamily="18" charset="0"/>
                      </a:rPr>
                      <m:t>Ω</m:t>
                    </m:r>
                  </m:oMath>
                </a14:m>
                <a:endParaRPr lang="en-US" dirty="0"/>
              </a:p>
              <a:p>
                <a:pPr lvl="1"/>
                <a:r>
                  <a:rPr lang="en-US" dirty="0"/>
                  <a:t>T-R data</a:t>
                </a:r>
              </a:p>
              <a:p>
                <a:pPr lvl="1"/>
                <a:endParaRPr lang="en-US" dirty="0"/>
              </a:p>
              <a:p>
                <a:pPr lvl="1"/>
                <a:endParaRPr lang="en-US" dirty="0"/>
              </a:p>
              <a:p>
                <a:pPr lvl="1"/>
                <a:endParaRPr lang="en-US" dirty="0"/>
              </a:p>
              <a:p>
                <a:pPr lvl="1"/>
                <a:endParaRPr lang="en-US" dirty="0"/>
              </a:p>
              <a:p>
                <a:pPr lvl="1"/>
                <a:endParaRPr lang="en-US" dirty="0"/>
              </a:p>
              <a:p>
                <a:pPr marL="274320" lvl="1"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0</m:t>
                        </m:r>
                      </m:sub>
                    </m:sSub>
                    <m:r>
                      <a:rPr lang="en-US" b="0" i="1" smtClean="0">
                        <a:latin typeface="Cambria Math" panose="02040503050406030204" pitchFamily="18" charset="0"/>
                      </a:rPr>
                      <m:t>=4.984</m:t>
                    </m:r>
                    <m:r>
                      <m:rPr>
                        <m:nor/>
                      </m:rPr>
                      <a:rPr lang="en-US" b="0" i="0" smtClean="0">
                        <a:latin typeface="Cambria Math" panose="02040503050406030204" pitchFamily="18" charset="0"/>
                      </a:rPr>
                      <m:t>E</m:t>
                    </m:r>
                    <m:r>
                      <m:rPr>
                        <m:nor/>
                      </m:rPr>
                      <a:rPr lang="en-US" b="0" i="0" smtClean="0">
                        <a:latin typeface="Cambria Math" panose="02040503050406030204" pitchFamily="18" charset="0"/>
                      </a:rPr>
                      <m:t>−</m:t>
                    </m:r>
                    <m:r>
                      <a:rPr lang="en-US" b="0" i="1" smtClean="0">
                        <a:latin typeface="Cambria Math" panose="02040503050406030204" pitchFamily="18" charset="0"/>
                      </a:rPr>
                      <m:t>4</m:t>
                    </m:r>
                  </m:oMath>
                </a14:m>
                <a:r>
                  <a:rPr lang="en-US" dirty="0"/>
                  <a:t> </a:t>
                </a:r>
                <a:br>
                  <a:rPr lang="en-US" dirty="0"/>
                </a:b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i="1">
                        <a:latin typeface="Cambria Math" panose="02040503050406030204" pitchFamily="18" charset="0"/>
                      </a:rPr>
                      <m:t>=3</m:t>
                    </m:r>
                    <m:r>
                      <a:rPr lang="en-US" b="0" i="1" smtClean="0">
                        <a:latin typeface="Cambria Math" panose="02040503050406030204" pitchFamily="18" charset="0"/>
                      </a:rPr>
                      <m:t>.</m:t>
                    </m:r>
                    <m:r>
                      <a:rPr lang="en-US" i="1">
                        <a:latin typeface="Cambria Math" panose="02040503050406030204" pitchFamily="18" charset="0"/>
                      </a:rPr>
                      <m:t>32</m:t>
                    </m:r>
                    <m:r>
                      <a:rPr lang="en-US" b="0" i="1" smtClean="0">
                        <a:latin typeface="Cambria Math" panose="02040503050406030204" pitchFamily="18" charset="0"/>
                      </a:rPr>
                      <m:t>1</m:t>
                    </m:r>
                    <m:r>
                      <m:rPr>
                        <m:nor/>
                      </m:rPr>
                      <a:rPr lang="en-US" smtClean="0">
                        <a:latin typeface="Cambria Math" panose="02040503050406030204" pitchFamily="18" charset="0"/>
                      </a:rPr>
                      <m:t>E</m:t>
                    </m:r>
                    <m:r>
                      <m:rPr>
                        <m:nor/>
                      </m:rPr>
                      <a:rPr lang="en-US" i="0" smtClean="0">
                        <a:latin typeface="Cambria Math" panose="02040503050406030204" pitchFamily="18" charset="0"/>
                      </a:rPr>
                      <m:t>−</m:t>
                    </m:r>
                    <m:r>
                      <a:rPr lang="en-US" i="1">
                        <a:latin typeface="Cambria Math" panose="02040503050406030204" pitchFamily="18" charset="0"/>
                      </a:rPr>
                      <m:t>4</m:t>
                    </m:r>
                  </m:oMath>
                </a14:m>
                <a:r>
                  <a:rPr lang="en-US" dirty="0"/>
                  <a:t> </a:t>
                </a:r>
                <a:br>
                  <a:rPr lang="en-US" dirty="0"/>
                </a:b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r>
                      <a:rPr lang="en-US" i="1">
                        <a:latin typeface="Cambria Math" panose="02040503050406030204" pitchFamily="18" charset="0"/>
                      </a:rPr>
                      <m:t>=−2.523</m:t>
                    </m:r>
                    <m:r>
                      <m:rPr>
                        <m:nor/>
                      </m:rPr>
                      <a:rPr lang="en-US" i="0">
                        <a:latin typeface="Cambria Math" panose="02040503050406030204" pitchFamily="18" charset="0"/>
                      </a:rPr>
                      <m:t>E</m:t>
                    </m:r>
                    <m:r>
                      <m:rPr>
                        <m:nor/>
                      </m:rPr>
                      <a:rPr lang="en-US" i="0">
                        <a:latin typeface="Cambria Math" panose="02040503050406030204" pitchFamily="18" charset="0"/>
                      </a:rPr>
                      <m:t>−</m:t>
                    </m:r>
                    <m:r>
                      <a:rPr lang="en-US" b="0" i="1" smtClean="0">
                        <a:latin typeface="Cambria Math" panose="02040503050406030204" pitchFamily="18" charset="0"/>
                      </a:rPr>
                      <m:t>7</m:t>
                    </m:r>
                  </m:oMath>
                </a14:m>
                <a:r>
                  <a:rPr lang="en-US" dirty="0"/>
                  <a:t>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A726E9EA-448C-4453-B5E6-4B0FC15FD417}"/>
                  </a:ext>
                </a:extLst>
              </p:cNvPr>
              <p:cNvSpPr>
                <a:spLocks noGrp="1" noRot="1" noChangeAspect="1" noMove="1" noResize="1" noEditPoints="1" noAdjustHandles="1" noChangeArrowheads="1" noChangeShapeType="1" noTextEdit="1"/>
              </p:cNvSpPr>
              <p:nvPr>
                <p:ph sz="half" idx="1"/>
              </p:nvPr>
            </p:nvSpPr>
            <p:spPr>
              <a:blipFill>
                <a:blip r:embed="rId3"/>
                <a:stretch>
                  <a:fillRect l="-915" t="-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C488E294-0EF7-4B80-9001-D7FFF11B8935}"/>
                  </a:ext>
                </a:extLst>
              </p:cNvPr>
              <p:cNvSpPr>
                <a:spLocks noGrp="1"/>
              </p:cNvSpPr>
              <p:nvPr>
                <p:ph sz="half" idx="2"/>
              </p:nvPr>
            </p:nvSpPr>
            <p:spPr/>
            <p:txBody>
              <a:bodyPr/>
              <a:lstStyle/>
              <a:p>
                <a:r>
                  <a:rPr lang="en-US" dirty="0"/>
                  <a:t>Time Constant</a:t>
                </a:r>
              </a:p>
              <a:p>
                <a:pPr lvl="1"/>
                <a:r>
                  <a:rPr lang="en-US" dirty="0"/>
                  <a:t>Should be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12</m:t>
                    </m:r>
                  </m:oMath>
                </a14:m>
                <a:r>
                  <a:rPr lang="en-US" dirty="0"/>
                  <a:t>s (manufacturer specs)</a:t>
                </a:r>
              </a:p>
              <a:p>
                <a:r>
                  <a:rPr lang="en-US" dirty="0"/>
                  <a:t>Temperature error</a:t>
                </a:r>
              </a:p>
              <a:p>
                <a:pPr lvl="1"/>
                <a:r>
                  <a:rPr lang="en-US" dirty="0"/>
                  <a:t>Percent error around 5%</a:t>
                </a:r>
              </a:p>
              <a:p>
                <a:pPr lvl="1"/>
                <a:r>
                  <a:rPr lang="en-US" dirty="0"/>
                  <a:t>Expect something higher</a:t>
                </a:r>
              </a:p>
              <a:p>
                <a:r>
                  <a:rPr lang="en-US" dirty="0"/>
                  <a:t>Sampling Rate Limit</a:t>
                </a:r>
              </a:p>
              <a:p>
                <a:pPr lvl="1"/>
                <a:r>
                  <a:rPr lang="en-US" dirty="0"/>
                  <a:t>Loop Run Time 10 </a:t>
                </a:r>
                <a:r>
                  <a:rPr lang="en-US" dirty="0" err="1"/>
                  <a:t>ms</a:t>
                </a:r>
                <a:endParaRPr lang="en-US" dirty="0"/>
              </a:p>
              <a:p>
                <a:pPr lvl="1"/>
                <a:r>
                  <a:rPr lang="en-US" dirty="0"/>
                  <a:t>100 samples/sec</a:t>
                </a:r>
              </a:p>
              <a:p>
                <a:endParaRPr lang="en-US" dirty="0"/>
              </a:p>
            </p:txBody>
          </p:sp>
        </mc:Choice>
        <mc:Fallback xmlns="">
          <p:sp>
            <p:nvSpPr>
              <p:cNvPr id="7" name="Content Placeholder 6">
                <a:extLst>
                  <a:ext uri="{FF2B5EF4-FFF2-40B4-BE49-F238E27FC236}">
                    <a16:creationId xmlns:a16="http://schemas.microsoft.com/office/drawing/2014/main" id="{C488E294-0EF7-4B80-9001-D7FFF11B8935}"/>
                  </a:ext>
                </a:extLst>
              </p:cNvPr>
              <p:cNvSpPr>
                <a:spLocks noGrp="1" noRot="1" noChangeAspect="1" noMove="1" noResize="1" noEditPoints="1" noAdjustHandles="1" noChangeArrowheads="1" noChangeShapeType="1" noTextEdit="1"/>
              </p:cNvSpPr>
              <p:nvPr>
                <p:ph sz="half" idx="2"/>
              </p:nvPr>
            </p:nvSpPr>
            <p:spPr>
              <a:blipFill>
                <a:blip r:embed="rId4"/>
                <a:stretch>
                  <a:fillRect l="-915" t="-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25AB5D07-EF1B-426B-8EC0-08E938100CBC}"/>
                  </a:ext>
                </a:extLst>
              </p:cNvPr>
              <p:cNvGraphicFramePr>
                <a:graphicFrameLocks noGrp="1"/>
              </p:cNvGraphicFramePr>
              <p:nvPr>
                <p:extLst>
                  <p:ext uri="{D42A27DB-BD31-4B8C-83A1-F6EECF244321}">
                    <p14:modId xmlns:p14="http://schemas.microsoft.com/office/powerpoint/2010/main" val="3377652971"/>
                  </p:ext>
                </p:extLst>
              </p:nvPr>
            </p:nvGraphicFramePr>
            <p:xfrm>
              <a:off x="1160106" y="3305836"/>
              <a:ext cx="4232988" cy="1116872"/>
            </p:xfrm>
            <a:graphic>
              <a:graphicData uri="http://schemas.openxmlformats.org/drawingml/2006/table">
                <a:tbl>
                  <a:tblPr/>
                  <a:tblGrid>
                    <a:gridCol w="930728">
                      <a:extLst>
                        <a:ext uri="{9D8B030D-6E8A-4147-A177-3AD203B41FA5}">
                          <a16:colId xmlns:a16="http://schemas.microsoft.com/office/drawing/2014/main" val="830587378"/>
                        </a:ext>
                      </a:extLst>
                    </a:gridCol>
                    <a:gridCol w="1576097">
                      <a:extLst>
                        <a:ext uri="{9D8B030D-6E8A-4147-A177-3AD203B41FA5}">
                          <a16:colId xmlns:a16="http://schemas.microsoft.com/office/drawing/2014/main" val="351230767"/>
                        </a:ext>
                      </a:extLst>
                    </a:gridCol>
                    <a:gridCol w="1726163">
                      <a:extLst>
                        <a:ext uri="{9D8B030D-6E8A-4147-A177-3AD203B41FA5}">
                          <a16:colId xmlns:a16="http://schemas.microsoft.com/office/drawing/2014/main" val="815586394"/>
                        </a:ext>
                      </a:extLst>
                    </a:gridCol>
                  </a:tblGrid>
                  <a:tr h="279218">
                    <a:tc>
                      <a:txBody>
                        <a:bodyPr/>
                        <a:lstStyle/>
                        <a:p>
                          <a:pPr algn="ctr" fontAlgn="ctr"/>
                          <a:r>
                            <a:rPr lang="en-US" sz="1700" b="1" i="0" u="none" strike="noStrike">
                              <a:solidFill>
                                <a:srgbClr val="000000"/>
                              </a:solidFill>
                              <a:effectLst/>
                              <a:latin typeface="Calibri" panose="020F0502020204030204" pitchFamily="34" charset="0"/>
                            </a:rPr>
                            <a:t>Point</a:t>
                          </a:r>
                        </a:p>
                      </a:txBody>
                      <a:tcPr marL="11634" marR="11634" marT="1163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700" b="1" i="0" u="none" strike="noStrike" dirty="0">
                              <a:solidFill>
                                <a:srgbClr val="000000"/>
                              </a:solidFill>
                              <a:effectLst/>
                              <a:latin typeface="Calibri" panose="020F0502020204030204" pitchFamily="34" charset="0"/>
                            </a:rPr>
                            <a:t>Resistance (</a:t>
                          </a:r>
                          <a14:m>
                            <m:oMath xmlns:m="http://schemas.openxmlformats.org/officeDocument/2006/math">
                              <m:r>
                                <a:rPr lang="en-US" sz="1700" b="1" i="1" u="none" strike="noStrike" smtClean="0">
                                  <a:solidFill>
                                    <a:srgbClr val="000000"/>
                                  </a:solidFill>
                                  <a:effectLst/>
                                  <a:latin typeface="Cambria Math" panose="02040503050406030204" pitchFamily="18" charset="0"/>
                                  <a:ea typeface="Cambria Math" panose="02040503050406030204" pitchFamily="18" charset="0"/>
                                </a:rPr>
                                <m:t>𝛀</m:t>
                              </m:r>
                            </m:oMath>
                          </a14:m>
                          <a:r>
                            <a:rPr lang="en-US" sz="1700" b="1" i="0" u="none" strike="noStrike" dirty="0">
                              <a:solidFill>
                                <a:srgbClr val="000000"/>
                              </a:solidFill>
                              <a:effectLst/>
                              <a:latin typeface="Calibri" panose="020F0502020204030204" pitchFamily="34" charset="0"/>
                            </a:rPr>
                            <a:t>)</a:t>
                          </a:r>
                        </a:p>
                      </a:txBody>
                      <a:tcPr marL="11634" marR="11634" marT="1163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700" b="1" i="0" u="none" strike="noStrike" dirty="0">
                              <a:solidFill>
                                <a:srgbClr val="000000"/>
                              </a:solidFill>
                              <a:effectLst/>
                              <a:latin typeface="Calibri" panose="020F0502020204030204" pitchFamily="34" charset="0"/>
                            </a:rPr>
                            <a:t>Temperature (</a:t>
                          </a:r>
                          <a14:m>
                            <m:oMath xmlns:m="http://schemas.openxmlformats.org/officeDocument/2006/math">
                              <m:r>
                                <a:rPr lang="en-US" sz="1700" b="1" i="1" u="none" strike="noStrike" smtClean="0">
                                  <a:solidFill>
                                    <a:srgbClr val="000000"/>
                                  </a:solidFill>
                                  <a:effectLst/>
                                  <a:latin typeface="Cambria Math" panose="02040503050406030204" pitchFamily="18" charset="0"/>
                                  <a:ea typeface="Cambria Math" panose="02040503050406030204" pitchFamily="18" charset="0"/>
                                </a:rPr>
                                <m:t>℃</m:t>
                              </m:r>
                            </m:oMath>
                          </a14:m>
                          <a:r>
                            <a:rPr lang="en-US" sz="1700" b="1" i="0" u="none" strike="noStrike" dirty="0">
                              <a:solidFill>
                                <a:srgbClr val="000000"/>
                              </a:solidFill>
                              <a:effectLst/>
                              <a:latin typeface="Calibri" panose="020F0502020204030204" pitchFamily="34" charset="0"/>
                            </a:rPr>
                            <a:t>)</a:t>
                          </a:r>
                        </a:p>
                      </a:txBody>
                      <a:tcPr marL="11634" marR="11634" marT="1163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2850272"/>
                      </a:ext>
                    </a:extLst>
                  </a:tr>
                  <a:tr h="279218">
                    <a:tc>
                      <a:txBody>
                        <a:bodyPr/>
                        <a:lstStyle/>
                        <a:p>
                          <a:pPr algn="ctr" fontAlgn="ctr"/>
                          <a:r>
                            <a:rPr lang="en-US" sz="1700" b="0" i="0" u="none" strike="noStrike">
                              <a:solidFill>
                                <a:srgbClr val="000000"/>
                              </a:solidFill>
                              <a:effectLst/>
                              <a:latin typeface="Calibri" panose="020F0502020204030204" pitchFamily="34" charset="0"/>
                            </a:rPr>
                            <a:t>1</a:t>
                          </a:r>
                        </a:p>
                      </a:txBody>
                      <a:tcPr marL="11634" marR="11634" marT="11634"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en-US" sz="1700" b="0" i="0" u="none" strike="noStrike">
                              <a:solidFill>
                                <a:srgbClr val="000000"/>
                              </a:solidFill>
                              <a:effectLst/>
                              <a:latin typeface="Calibri" panose="020F0502020204030204" pitchFamily="34" charset="0"/>
                            </a:rPr>
                            <a:t>27101.45</a:t>
                          </a:r>
                        </a:p>
                      </a:txBody>
                      <a:tcPr marL="11634" marR="11634" marT="11634"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en-US" sz="1700" b="0" i="0" u="none" strike="noStrike">
                              <a:solidFill>
                                <a:srgbClr val="000000"/>
                              </a:solidFill>
                              <a:effectLst/>
                              <a:latin typeface="Calibri" panose="020F0502020204030204" pitchFamily="34" charset="0"/>
                            </a:rPr>
                            <a:t>3.1</a:t>
                          </a:r>
                        </a:p>
                      </a:txBody>
                      <a:tcPr marL="11634" marR="11634" marT="11634"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660903511"/>
                      </a:ext>
                    </a:extLst>
                  </a:tr>
                  <a:tr h="279218">
                    <a:tc>
                      <a:txBody>
                        <a:bodyPr/>
                        <a:lstStyle/>
                        <a:p>
                          <a:pPr algn="ctr" fontAlgn="ctr"/>
                          <a:r>
                            <a:rPr lang="en-US" sz="1700" b="0" i="0" u="none" strike="noStrike">
                              <a:solidFill>
                                <a:srgbClr val="000000"/>
                              </a:solidFill>
                              <a:effectLst/>
                              <a:latin typeface="Calibri" panose="020F0502020204030204" pitchFamily="34" charset="0"/>
                            </a:rPr>
                            <a:t>2</a:t>
                          </a:r>
                        </a:p>
                      </a:txBody>
                      <a:tcPr marL="11634" marR="11634" marT="11634" marB="0" anchor="ctr">
                        <a:lnL>
                          <a:noFill/>
                        </a:lnL>
                        <a:lnR>
                          <a:noFill/>
                        </a:lnR>
                        <a:lnT>
                          <a:noFill/>
                        </a:lnT>
                        <a:lnB>
                          <a:noFill/>
                        </a:lnB>
                      </a:tcPr>
                    </a:tc>
                    <a:tc>
                      <a:txBody>
                        <a:bodyPr/>
                        <a:lstStyle/>
                        <a:p>
                          <a:pPr algn="ctr" fontAlgn="ctr"/>
                          <a:r>
                            <a:rPr lang="en-US" sz="1700" b="0" i="0" u="none" strike="noStrike" dirty="0">
                              <a:solidFill>
                                <a:srgbClr val="000000"/>
                              </a:solidFill>
                              <a:effectLst/>
                              <a:latin typeface="Calibri" panose="020F0502020204030204" pitchFamily="34" charset="0"/>
                            </a:rPr>
                            <a:t>11157.02</a:t>
                          </a:r>
                        </a:p>
                      </a:txBody>
                      <a:tcPr marL="11634" marR="11634" marT="11634" marB="0" anchor="ctr">
                        <a:lnL>
                          <a:noFill/>
                        </a:lnL>
                        <a:lnR>
                          <a:noFill/>
                        </a:lnR>
                        <a:lnT>
                          <a:noFill/>
                        </a:lnT>
                        <a:lnB>
                          <a:noFill/>
                        </a:lnB>
                      </a:tcPr>
                    </a:tc>
                    <a:tc>
                      <a:txBody>
                        <a:bodyPr/>
                        <a:lstStyle/>
                        <a:p>
                          <a:pPr algn="ctr" fontAlgn="ctr"/>
                          <a:r>
                            <a:rPr lang="en-US" sz="1700" b="0" i="0" u="none" strike="noStrike" dirty="0">
                              <a:solidFill>
                                <a:srgbClr val="000000"/>
                              </a:solidFill>
                              <a:effectLst/>
                              <a:latin typeface="Calibri" panose="020F0502020204030204" pitchFamily="34" charset="0"/>
                            </a:rPr>
                            <a:t>21.9</a:t>
                          </a:r>
                        </a:p>
                      </a:txBody>
                      <a:tcPr marL="11634" marR="11634" marT="11634" marB="0" anchor="ctr">
                        <a:lnL>
                          <a:noFill/>
                        </a:lnL>
                        <a:lnR>
                          <a:noFill/>
                        </a:lnR>
                        <a:lnT>
                          <a:noFill/>
                        </a:lnT>
                        <a:lnB>
                          <a:noFill/>
                        </a:lnB>
                      </a:tcPr>
                    </a:tc>
                    <a:extLst>
                      <a:ext uri="{0D108BD9-81ED-4DB2-BD59-A6C34878D82A}">
                        <a16:rowId xmlns:a16="http://schemas.microsoft.com/office/drawing/2014/main" val="2772644535"/>
                      </a:ext>
                    </a:extLst>
                  </a:tr>
                  <a:tr h="279218">
                    <a:tc>
                      <a:txBody>
                        <a:bodyPr/>
                        <a:lstStyle/>
                        <a:p>
                          <a:pPr algn="ctr" fontAlgn="ctr"/>
                          <a:r>
                            <a:rPr lang="en-US" sz="1700" b="0" i="0" u="none" strike="noStrike" dirty="0">
                              <a:solidFill>
                                <a:srgbClr val="000000"/>
                              </a:solidFill>
                              <a:effectLst/>
                              <a:latin typeface="Calibri" panose="020F0502020204030204" pitchFamily="34" charset="0"/>
                            </a:rPr>
                            <a:t>3</a:t>
                          </a:r>
                        </a:p>
                      </a:txBody>
                      <a:tcPr marL="11634" marR="11634" marT="11634"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700" b="0" i="0" u="none" strike="noStrike" dirty="0">
                              <a:solidFill>
                                <a:srgbClr val="000000"/>
                              </a:solidFill>
                              <a:effectLst/>
                              <a:latin typeface="Calibri" panose="020F0502020204030204" pitchFamily="34" charset="0"/>
                            </a:rPr>
                            <a:t>1390.16</a:t>
                          </a:r>
                        </a:p>
                      </a:txBody>
                      <a:tcPr marL="11634" marR="11634" marT="11634"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700" b="0" i="0" u="none" strike="noStrike" dirty="0">
                              <a:solidFill>
                                <a:srgbClr val="000000"/>
                              </a:solidFill>
                              <a:effectLst/>
                              <a:latin typeface="Calibri" panose="020F0502020204030204" pitchFamily="34" charset="0"/>
                            </a:rPr>
                            <a:t>83.2</a:t>
                          </a:r>
                        </a:p>
                      </a:txBody>
                      <a:tcPr marL="11634" marR="11634" marT="11634"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920565250"/>
                      </a:ext>
                    </a:extLst>
                  </a:tr>
                </a:tbl>
              </a:graphicData>
            </a:graphic>
          </p:graphicFrame>
        </mc:Choice>
        <mc:Fallback xmlns="">
          <p:graphicFrame>
            <p:nvGraphicFramePr>
              <p:cNvPr id="6" name="Table 5">
                <a:extLst>
                  <a:ext uri="{FF2B5EF4-FFF2-40B4-BE49-F238E27FC236}">
                    <a16:creationId xmlns:a16="http://schemas.microsoft.com/office/drawing/2014/main" id="{25AB5D07-EF1B-426B-8EC0-08E938100CBC}"/>
                  </a:ext>
                </a:extLst>
              </p:cNvPr>
              <p:cNvGraphicFramePr>
                <a:graphicFrameLocks noGrp="1"/>
              </p:cNvGraphicFramePr>
              <p:nvPr>
                <p:extLst>
                  <p:ext uri="{D42A27DB-BD31-4B8C-83A1-F6EECF244321}">
                    <p14:modId xmlns:p14="http://schemas.microsoft.com/office/powerpoint/2010/main" val="3377652971"/>
                  </p:ext>
                </p:extLst>
              </p:nvPr>
            </p:nvGraphicFramePr>
            <p:xfrm>
              <a:off x="1160106" y="3305836"/>
              <a:ext cx="4232988" cy="1116872"/>
            </p:xfrm>
            <a:graphic>
              <a:graphicData uri="http://schemas.openxmlformats.org/drawingml/2006/table">
                <a:tbl>
                  <a:tblPr/>
                  <a:tblGrid>
                    <a:gridCol w="930728">
                      <a:extLst>
                        <a:ext uri="{9D8B030D-6E8A-4147-A177-3AD203B41FA5}">
                          <a16:colId xmlns:a16="http://schemas.microsoft.com/office/drawing/2014/main" val="830587378"/>
                        </a:ext>
                      </a:extLst>
                    </a:gridCol>
                    <a:gridCol w="1576097">
                      <a:extLst>
                        <a:ext uri="{9D8B030D-6E8A-4147-A177-3AD203B41FA5}">
                          <a16:colId xmlns:a16="http://schemas.microsoft.com/office/drawing/2014/main" val="351230767"/>
                        </a:ext>
                      </a:extLst>
                    </a:gridCol>
                    <a:gridCol w="1726163">
                      <a:extLst>
                        <a:ext uri="{9D8B030D-6E8A-4147-A177-3AD203B41FA5}">
                          <a16:colId xmlns:a16="http://schemas.microsoft.com/office/drawing/2014/main" val="815586394"/>
                        </a:ext>
                      </a:extLst>
                    </a:gridCol>
                  </a:tblGrid>
                  <a:tr h="279218">
                    <a:tc>
                      <a:txBody>
                        <a:bodyPr/>
                        <a:lstStyle/>
                        <a:p>
                          <a:pPr algn="ctr" fontAlgn="ctr"/>
                          <a:r>
                            <a:rPr lang="en-US" sz="1700" b="1" i="0" u="none" strike="noStrike">
                              <a:solidFill>
                                <a:srgbClr val="000000"/>
                              </a:solidFill>
                              <a:effectLst/>
                              <a:latin typeface="Calibri" panose="020F0502020204030204" pitchFamily="34" charset="0"/>
                            </a:rPr>
                            <a:t>Point</a:t>
                          </a:r>
                        </a:p>
                      </a:txBody>
                      <a:tcPr marL="11634" marR="11634" marT="1163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endParaRPr lang="en-US"/>
                        </a:p>
                      </a:txBody>
                      <a:tcPr marL="11634" marR="11634" marT="1163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blipFill>
                          <a:blip r:embed="rId5"/>
                          <a:stretch>
                            <a:fillRect l="-59073" t="-17391" r="-109653" b="-343478"/>
                          </a:stretch>
                        </a:blipFill>
                      </a:tcPr>
                    </a:tc>
                    <a:tc>
                      <a:txBody>
                        <a:bodyPr/>
                        <a:lstStyle/>
                        <a:p>
                          <a:endParaRPr lang="en-US"/>
                        </a:p>
                      </a:txBody>
                      <a:tcPr marL="11634" marR="11634" marT="1163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blipFill>
                          <a:blip r:embed="rId5"/>
                          <a:stretch>
                            <a:fillRect l="-145583" t="-17391" r="-353" b="-343478"/>
                          </a:stretch>
                        </a:blipFill>
                      </a:tcPr>
                    </a:tc>
                    <a:extLst>
                      <a:ext uri="{0D108BD9-81ED-4DB2-BD59-A6C34878D82A}">
                        <a16:rowId xmlns:a16="http://schemas.microsoft.com/office/drawing/2014/main" val="2212850272"/>
                      </a:ext>
                    </a:extLst>
                  </a:tr>
                  <a:tr h="279218">
                    <a:tc>
                      <a:txBody>
                        <a:bodyPr/>
                        <a:lstStyle/>
                        <a:p>
                          <a:pPr algn="ctr" fontAlgn="ctr"/>
                          <a:r>
                            <a:rPr lang="en-US" sz="1700" b="0" i="0" u="none" strike="noStrike">
                              <a:solidFill>
                                <a:srgbClr val="000000"/>
                              </a:solidFill>
                              <a:effectLst/>
                              <a:latin typeface="Calibri" panose="020F0502020204030204" pitchFamily="34" charset="0"/>
                            </a:rPr>
                            <a:t>1</a:t>
                          </a:r>
                        </a:p>
                      </a:txBody>
                      <a:tcPr marL="11634" marR="11634" marT="11634"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en-US" sz="1700" b="0" i="0" u="none" strike="noStrike">
                              <a:solidFill>
                                <a:srgbClr val="000000"/>
                              </a:solidFill>
                              <a:effectLst/>
                              <a:latin typeface="Calibri" panose="020F0502020204030204" pitchFamily="34" charset="0"/>
                            </a:rPr>
                            <a:t>27101.45</a:t>
                          </a:r>
                        </a:p>
                      </a:txBody>
                      <a:tcPr marL="11634" marR="11634" marT="11634"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en-US" sz="1700" b="0" i="0" u="none" strike="noStrike">
                              <a:solidFill>
                                <a:srgbClr val="000000"/>
                              </a:solidFill>
                              <a:effectLst/>
                              <a:latin typeface="Calibri" panose="020F0502020204030204" pitchFamily="34" charset="0"/>
                            </a:rPr>
                            <a:t>3.1</a:t>
                          </a:r>
                        </a:p>
                      </a:txBody>
                      <a:tcPr marL="11634" marR="11634" marT="11634"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660903511"/>
                      </a:ext>
                    </a:extLst>
                  </a:tr>
                  <a:tr h="279218">
                    <a:tc>
                      <a:txBody>
                        <a:bodyPr/>
                        <a:lstStyle/>
                        <a:p>
                          <a:pPr algn="ctr" fontAlgn="ctr"/>
                          <a:r>
                            <a:rPr lang="en-US" sz="1700" b="0" i="0" u="none" strike="noStrike">
                              <a:solidFill>
                                <a:srgbClr val="000000"/>
                              </a:solidFill>
                              <a:effectLst/>
                              <a:latin typeface="Calibri" panose="020F0502020204030204" pitchFamily="34" charset="0"/>
                            </a:rPr>
                            <a:t>2</a:t>
                          </a:r>
                        </a:p>
                      </a:txBody>
                      <a:tcPr marL="11634" marR="11634" marT="11634" marB="0" anchor="ctr">
                        <a:lnL>
                          <a:noFill/>
                        </a:lnL>
                        <a:lnR>
                          <a:noFill/>
                        </a:lnR>
                        <a:lnT>
                          <a:noFill/>
                        </a:lnT>
                        <a:lnB>
                          <a:noFill/>
                        </a:lnB>
                      </a:tcPr>
                    </a:tc>
                    <a:tc>
                      <a:txBody>
                        <a:bodyPr/>
                        <a:lstStyle/>
                        <a:p>
                          <a:pPr algn="ctr" fontAlgn="ctr"/>
                          <a:r>
                            <a:rPr lang="en-US" sz="1700" b="0" i="0" u="none" strike="noStrike">
                              <a:solidFill>
                                <a:srgbClr val="000000"/>
                              </a:solidFill>
                              <a:effectLst/>
                              <a:latin typeface="Calibri" panose="020F0502020204030204" pitchFamily="34" charset="0"/>
                            </a:rPr>
                            <a:t>11157.02</a:t>
                          </a:r>
                        </a:p>
                      </a:txBody>
                      <a:tcPr marL="11634" marR="11634" marT="11634" marB="0" anchor="ctr">
                        <a:lnL>
                          <a:noFill/>
                        </a:lnL>
                        <a:lnR>
                          <a:noFill/>
                        </a:lnR>
                        <a:lnT>
                          <a:noFill/>
                        </a:lnT>
                        <a:lnB>
                          <a:noFill/>
                        </a:lnB>
                      </a:tcPr>
                    </a:tc>
                    <a:tc>
                      <a:txBody>
                        <a:bodyPr/>
                        <a:lstStyle/>
                        <a:p>
                          <a:pPr algn="ctr" fontAlgn="ctr"/>
                          <a:r>
                            <a:rPr lang="en-US" sz="1700" b="0" i="0" u="none" strike="noStrike" dirty="0">
                              <a:solidFill>
                                <a:srgbClr val="000000"/>
                              </a:solidFill>
                              <a:effectLst/>
                              <a:latin typeface="Calibri" panose="020F0502020204030204" pitchFamily="34" charset="0"/>
                            </a:rPr>
                            <a:t>21.9</a:t>
                          </a:r>
                        </a:p>
                      </a:txBody>
                      <a:tcPr marL="11634" marR="11634" marT="11634" marB="0" anchor="ctr">
                        <a:lnL>
                          <a:noFill/>
                        </a:lnL>
                        <a:lnR>
                          <a:noFill/>
                        </a:lnR>
                        <a:lnT>
                          <a:noFill/>
                        </a:lnT>
                        <a:lnB>
                          <a:noFill/>
                        </a:lnB>
                      </a:tcPr>
                    </a:tc>
                    <a:extLst>
                      <a:ext uri="{0D108BD9-81ED-4DB2-BD59-A6C34878D82A}">
                        <a16:rowId xmlns:a16="http://schemas.microsoft.com/office/drawing/2014/main" val="2772644535"/>
                      </a:ext>
                    </a:extLst>
                  </a:tr>
                  <a:tr h="279218">
                    <a:tc>
                      <a:txBody>
                        <a:bodyPr/>
                        <a:lstStyle/>
                        <a:p>
                          <a:pPr algn="ctr" fontAlgn="ctr"/>
                          <a:r>
                            <a:rPr lang="en-US" sz="1700" b="0" i="0" u="none" strike="noStrike" dirty="0">
                              <a:solidFill>
                                <a:srgbClr val="000000"/>
                              </a:solidFill>
                              <a:effectLst/>
                              <a:latin typeface="Calibri" panose="020F0502020204030204" pitchFamily="34" charset="0"/>
                            </a:rPr>
                            <a:t>3</a:t>
                          </a:r>
                        </a:p>
                      </a:txBody>
                      <a:tcPr marL="11634" marR="11634" marT="11634"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700" b="0" i="0" u="none" strike="noStrike" dirty="0">
                              <a:solidFill>
                                <a:srgbClr val="000000"/>
                              </a:solidFill>
                              <a:effectLst/>
                              <a:latin typeface="Calibri" panose="020F0502020204030204" pitchFamily="34" charset="0"/>
                            </a:rPr>
                            <a:t>1390.16</a:t>
                          </a:r>
                        </a:p>
                      </a:txBody>
                      <a:tcPr marL="11634" marR="11634" marT="11634"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700" b="0" i="0" u="none" strike="noStrike" dirty="0">
                              <a:solidFill>
                                <a:srgbClr val="000000"/>
                              </a:solidFill>
                              <a:effectLst/>
                              <a:latin typeface="Calibri" panose="020F0502020204030204" pitchFamily="34" charset="0"/>
                            </a:rPr>
                            <a:t>83.2</a:t>
                          </a:r>
                        </a:p>
                      </a:txBody>
                      <a:tcPr marL="11634" marR="11634" marT="11634"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920565250"/>
                      </a:ext>
                    </a:extLst>
                  </a:tr>
                </a:tbl>
              </a:graphicData>
            </a:graphic>
          </p:graphicFrame>
        </mc:Fallback>
      </mc:AlternateContent>
    </p:spTree>
    <p:extLst>
      <p:ext uri="{BB962C8B-B14F-4D97-AF65-F5344CB8AC3E}">
        <p14:creationId xmlns:p14="http://schemas.microsoft.com/office/powerpoint/2010/main" val="1728067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F34FC-64DE-4CC6-8A16-0E44529DCCA9}"/>
              </a:ext>
            </a:extLst>
          </p:cNvPr>
          <p:cNvSpPr>
            <a:spLocks noGrp="1"/>
          </p:cNvSpPr>
          <p:nvPr>
            <p:ph type="ctrTitle"/>
          </p:nvPr>
        </p:nvSpPr>
        <p:spPr/>
        <p:txBody>
          <a:bodyPr/>
          <a:lstStyle/>
          <a:p>
            <a:r>
              <a:rPr lang="en-US" dirty="0"/>
              <a:t>System overview</a:t>
            </a:r>
          </a:p>
        </p:txBody>
      </p:sp>
      <p:sp>
        <p:nvSpPr>
          <p:cNvPr id="3" name="Subtitle 2">
            <a:extLst>
              <a:ext uri="{FF2B5EF4-FFF2-40B4-BE49-F238E27FC236}">
                <a16:creationId xmlns:a16="http://schemas.microsoft.com/office/drawing/2014/main" id="{7B44A529-8C1F-4B36-83CA-FC4AAC12250C}"/>
              </a:ext>
            </a:extLst>
          </p:cNvPr>
          <p:cNvSpPr>
            <a:spLocks noGrp="1"/>
          </p:cNvSpPr>
          <p:nvPr>
            <p:ph type="subTitle" idx="1"/>
          </p:nvPr>
        </p:nvSpPr>
        <p:spPr/>
        <p:txBody>
          <a:bodyPr/>
          <a:lstStyle/>
          <a:p>
            <a:r>
              <a:rPr lang="en-US" dirty="0"/>
              <a:t>Section 2</a:t>
            </a:r>
          </a:p>
        </p:txBody>
      </p:sp>
    </p:spTree>
    <p:extLst>
      <p:ext uri="{BB962C8B-B14F-4D97-AF65-F5344CB8AC3E}">
        <p14:creationId xmlns:p14="http://schemas.microsoft.com/office/powerpoint/2010/main" val="3627592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DC038-EAEC-40CA-A697-7591196DC51C}"/>
              </a:ext>
            </a:extLst>
          </p:cNvPr>
          <p:cNvSpPr>
            <a:spLocks noGrp="1"/>
          </p:cNvSpPr>
          <p:nvPr>
            <p:ph type="title"/>
          </p:nvPr>
        </p:nvSpPr>
        <p:spPr/>
        <p:txBody>
          <a:bodyPr/>
          <a:lstStyle/>
          <a:p>
            <a:r>
              <a:rPr lang="en-US" dirty="0"/>
              <a:t>Requirement/Design Changes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3BE3E5-E2FD-4679-9115-42D9AA300A82}"/>
                  </a:ext>
                </a:extLst>
              </p:cNvPr>
              <p:cNvSpPr>
                <a:spLocks noGrp="1"/>
              </p:cNvSpPr>
              <p:nvPr>
                <p:ph idx="1"/>
              </p:nvPr>
            </p:nvSpPr>
            <p:spPr/>
            <p:txBody>
              <a:bodyPr>
                <a:normAutofit fontScale="92500" lnSpcReduction="10000"/>
              </a:bodyPr>
              <a:lstStyle/>
              <a:p>
                <a:r>
                  <a:rPr lang="en-US" dirty="0"/>
                  <a:t>Start/Stop more accurate description than On/Off for buttons</a:t>
                </a:r>
              </a:p>
              <a:p>
                <a:r>
                  <a:rPr lang="en-US" dirty="0"/>
                  <a:t>While loop instead of delay command</a:t>
                </a:r>
              </a:p>
              <a:p>
                <a:pPr lvl="1"/>
                <a:r>
                  <a:rPr lang="en-US" dirty="0"/>
                  <a:t>Accuracy</a:t>
                </a:r>
              </a:p>
              <a:p>
                <a:pPr lvl="1"/>
                <a:r>
                  <a:rPr lang="en-US" dirty="0"/>
                  <a:t>micros() rather than </a:t>
                </a:r>
                <a:r>
                  <a:rPr lang="en-US" dirty="0" err="1"/>
                  <a:t>millis</a:t>
                </a:r>
                <a:r>
                  <a:rPr lang="en-US" dirty="0"/>
                  <a:t>()</a:t>
                </a:r>
              </a:p>
              <a:p>
                <a:r>
                  <a:rPr lang="en-US" dirty="0"/>
                  <a:t>Changed thermistors</a:t>
                </a:r>
              </a:p>
              <a:p>
                <a:pPr lvl="1"/>
                <a:r>
                  <a:rPr lang="en-US" dirty="0"/>
                  <a:t>Necessary recalibration</a:t>
                </a:r>
              </a:p>
              <a:p>
                <a:r>
                  <a:rPr lang="en-US" dirty="0"/>
                  <a:t>S-H and </a:t>
                </a:r>
                <a14:m>
                  <m:oMath xmlns:m="http://schemas.openxmlformats.org/officeDocument/2006/math">
                    <m:r>
                      <a:rPr lang="en-US" b="0" i="1" smtClean="0">
                        <a:latin typeface="Cambria Math" panose="02040503050406030204" pitchFamily="18" charset="0"/>
                      </a:rPr>
                      <m:t>𝛽</m:t>
                    </m:r>
                  </m:oMath>
                </a14:m>
                <a:r>
                  <a:rPr lang="en-US" dirty="0"/>
                  <a:t> Parameter Accuracy/Error Comparison</a:t>
                </a:r>
              </a:p>
              <a:p>
                <a:r>
                  <a:rPr lang="en-US" dirty="0"/>
                  <a:t>Steady State condition automatically stops measurements</a:t>
                </a:r>
              </a:p>
              <a:p>
                <a:pPr lvl="1"/>
                <a:r>
                  <a:rPr lang="en-US" dirty="0"/>
                  <a:t>Used for calibration</a:t>
                </a:r>
              </a:p>
              <a:p>
                <a:r>
                  <a:rPr lang="en-US" dirty="0"/>
                  <a:t>De-scopes</a:t>
                </a:r>
              </a:p>
              <a:p>
                <a:pPr lvl="1"/>
                <a:r>
                  <a:rPr lang="en-US" dirty="0"/>
                  <a:t>Consolidation of Code</a:t>
                </a:r>
              </a:p>
              <a:p>
                <a:pPr lvl="2"/>
                <a:r>
                  <a:rPr lang="en-US" dirty="0"/>
                  <a:t>Decreases minimum run time, increases efficiency</a:t>
                </a:r>
              </a:p>
              <a:p>
                <a:pPr lvl="1"/>
                <a:r>
                  <a:rPr lang="en-US" dirty="0"/>
                  <a:t>Reorganization of wiring</a:t>
                </a:r>
              </a:p>
              <a:p>
                <a:pPr lvl="2"/>
                <a:r>
                  <a:rPr lang="en-US" dirty="0"/>
                  <a:t>Simpler/Easier on the eyes</a:t>
                </a:r>
              </a:p>
            </p:txBody>
          </p:sp>
        </mc:Choice>
        <mc:Fallback xmlns="">
          <p:sp>
            <p:nvSpPr>
              <p:cNvPr id="3" name="Content Placeholder 2">
                <a:extLst>
                  <a:ext uri="{FF2B5EF4-FFF2-40B4-BE49-F238E27FC236}">
                    <a16:creationId xmlns:a16="http://schemas.microsoft.com/office/drawing/2014/main" id="{B63BE3E5-E2FD-4679-9115-42D9AA300A82}"/>
                  </a:ext>
                </a:extLst>
              </p:cNvPr>
              <p:cNvSpPr>
                <a:spLocks noGrp="1" noRot="1" noChangeAspect="1" noMove="1" noResize="1" noEditPoints="1" noAdjustHandles="1" noChangeArrowheads="1" noChangeShapeType="1" noTextEdit="1"/>
              </p:cNvSpPr>
              <p:nvPr>
                <p:ph idx="1"/>
              </p:nvPr>
            </p:nvSpPr>
            <p:spPr>
              <a:blipFill>
                <a:blip r:embed="rId2"/>
                <a:stretch>
                  <a:fillRect l="-121" t="-316"/>
                </a:stretch>
              </a:blipFill>
            </p:spPr>
            <p:txBody>
              <a:bodyPr/>
              <a:lstStyle/>
              <a:p>
                <a:r>
                  <a:rPr lang="en-US">
                    <a:noFill/>
                  </a:rPr>
                  <a:t> </a:t>
                </a:r>
              </a:p>
            </p:txBody>
          </p:sp>
        </mc:Fallback>
      </mc:AlternateContent>
    </p:spTree>
    <p:extLst>
      <p:ext uri="{BB962C8B-B14F-4D97-AF65-F5344CB8AC3E}">
        <p14:creationId xmlns:p14="http://schemas.microsoft.com/office/powerpoint/2010/main" val="2319891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4D2E6-9EA4-4C0C-9C49-8068447BA232}"/>
              </a:ext>
            </a:extLst>
          </p:cNvPr>
          <p:cNvSpPr>
            <a:spLocks noGrp="1"/>
          </p:cNvSpPr>
          <p:nvPr>
            <p:ph type="title"/>
          </p:nvPr>
        </p:nvSpPr>
        <p:spPr/>
        <p:txBody>
          <a:bodyPr/>
          <a:lstStyle/>
          <a:p>
            <a:r>
              <a:rPr lang="en-US" dirty="0"/>
              <a:t>Mechanical Design Elements</a:t>
            </a:r>
          </a:p>
        </p:txBody>
      </p:sp>
      <p:sp>
        <p:nvSpPr>
          <p:cNvPr id="3" name="Content Placeholder 2">
            <a:extLst>
              <a:ext uri="{FF2B5EF4-FFF2-40B4-BE49-F238E27FC236}">
                <a16:creationId xmlns:a16="http://schemas.microsoft.com/office/drawing/2014/main" id="{3C44477C-7FE4-4A52-BFC3-B3E6B0342B74}"/>
              </a:ext>
            </a:extLst>
          </p:cNvPr>
          <p:cNvSpPr>
            <a:spLocks noGrp="1"/>
          </p:cNvSpPr>
          <p:nvPr>
            <p:ph idx="1"/>
          </p:nvPr>
        </p:nvSpPr>
        <p:spPr/>
        <p:txBody>
          <a:bodyPr/>
          <a:lstStyle/>
          <a:p>
            <a:pPr marL="342900" indent="-342900">
              <a:buFont typeface="+mj-lt"/>
              <a:buAutoNum type="arabicPeriod"/>
            </a:pPr>
            <a:r>
              <a:rPr lang="en-US" dirty="0"/>
              <a:t>Extension from Breadboard</a:t>
            </a:r>
          </a:p>
          <a:p>
            <a:pPr lvl="1"/>
            <a:r>
              <a:rPr lang="en-US" dirty="0"/>
              <a:t>Dupont Wires connected to breadboard</a:t>
            </a:r>
          </a:p>
          <a:p>
            <a:pPr lvl="1"/>
            <a:r>
              <a:rPr lang="en-US" dirty="0"/>
              <a:t>Four total wires used, two for each terminal</a:t>
            </a:r>
          </a:p>
          <a:p>
            <a:pPr marL="342900" indent="-342900">
              <a:buFont typeface="+mj-lt"/>
              <a:buAutoNum type="arabicPeriod"/>
            </a:pPr>
            <a:r>
              <a:rPr lang="en-US" dirty="0"/>
              <a:t>Rigidity/Flexibility</a:t>
            </a:r>
          </a:p>
          <a:p>
            <a:pPr lvl="1"/>
            <a:r>
              <a:rPr lang="en-US" dirty="0"/>
              <a:t>Bottom wires left flexible</a:t>
            </a:r>
          </a:p>
          <a:p>
            <a:pPr lvl="1"/>
            <a:r>
              <a:rPr lang="en-US" dirty="0"/>
              <a:t>Top wires made rigid with coffee straws</a:t>
            </a:r>
          </a:p>
          <a:p>
            <a:pPr lvl="1"/>
            <a:r>
              <a:rPr lang="en-US" dirty="0"/>
              <a:t>Free thermistor movement, hold at bottom of straws</a:t>
            </a:r>
          </a:p>
          <a:p>
            <a:pPr marL="342900" indent="-342900">
              <a:buFont typeface="+mj-lt"/>
              <a:buAutoNum type="arabicPeriod"/>
            </a:pPr>
            <a:r>
              <a:rPr lang="en-US" dirty="0"/>
              <a:t>Protection/Adhesives</a:t>
            </a:r>
          </a:p>
          <a:p>
            <a:pPr lvl="1"/>
            <a:r>
              <a:rPr lang="en-US" dirty="0"/>
              <a:t>Electrical Tape wrapped around top wires</a:t>
            </a:r>
          </a:p>
          <a:p>
            <a:pPr lvl="1"/>
            <a:r>
              <a:rPr lang="en-US" dirty="0"/>
              <a:t>Nail polish</a:t>
            </a:r>
          </a:p>
        </p:txBody>
      </p:sp>
      <p:pic>
        <p:nvPicPr>
          <p:cNvPr id="2050" name="Picture 2" descr="120pcs Multicolored Dupont Wire 40pin M/F, 40pin M/M, 40pin F/F ...">
            <a:extLst>
              <a:ext uri="{FF2B5EF4-FFF2-40B4-BE49-F238E27FC236}">
                <a16:creationId xmlns:a16="http://schemas.microsoft.com/office/drawing/2014/main" id="{0B3330A3-682E-4143-841D-CD607069E7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9327" y="2423787"/>
            <a:ext cx="2420020" cy="242002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lectrical Tape - 3/4&quot; x 20 yds, Black S-5143 - Uline">
            <a:extLst>
              <a:ext uri="{FF2B5EF4-FFF2-40B4-BE49-F238E27FC236}">
                <a16:creationId xmlns:a16="http://schemas.microsoft.com/office/drawing/2014/main" id="{884CAFF8-6FB1-4E96-9290-56F50DC658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6219" y="2423787"/>
            <a:ext cx="1815015" cy="2420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403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A189E-5C99-4E36-8D0D-B6194DDE80CD}"/>
              </a:ext>
            </a:extLst>
          </p:cNvPr>
          <p:cNvSpPr>
            <a:spLocks noGrp="1"/>
          </p:cNvSpPr>
          <p:nvPr>
            <p:ph type="title"/>
          </p:nvPr>
        </p:nvSpPr>
        <p:spPr/>
        <p:txBody>
          <a:bodyPr/>
          <a:lstStyle/>
          <a:p>
            <a:r>
              <a:rPr lang="en-US" dirty="0"/>
              <a:t>Electrical Design Elements</a:t>
            </a:r>
          </a:p>
        </p:txBody>
      </p:sp>
      <p:sp>
        <p:nvSpPr>
          <p:cNvPr id="3" name="Content Placeholder 2">
            <a:extLst>
              <a:ext uri="{FF2B5EF4-FFF2-40B4-BE49-F238E27FC236}">
                <a16:creationId xmlns:a16="http://schemas.microsoft.com/office/drawing/2014/main" id="{1DED44CA-E590-4995-9162-F32BED3C961D}"/>
              </a:ext>
            </a:extLst>
          </p:cNvPr>
          <p:cNvSpPr>
            <a:spLocks noGrp="1"/>
          </p:cNvSpPr>
          <p:nvPr>
            <p:ph sz="half" idx="1"/>
          </p:nvPr>
        </p:nvSpPr>
        <p:spPr/>
        <p:txBody>
          <a:bodyPr>
            <a:normAutofit fontScale="77500" lnSpcReduction="20000"/>
          </a:bodyPr>
          <a:lstStyle/>
          <a:p>
            <a:pPr marL="342900" indent="-342900">
              <a:buFont typeface="+mj-lt"/>
              <a:buAutoNum type="arabicPeriod"/>
            </a:pPr>
            <a:r>
              <a:rPr lang="en-US" dirty="0"/>
              <a:t>Power Supply</a:t>
            </a:r>
          </a:p>
          <a:p>
            <a:pPr lvl="1"/>
            <a:r>
              <a:rPr lang="en-US" dirty="0"/>
              <a:t>3.3 V is supplied to breadboard</a:t>
            </a:r>
          </a:p>
          <a:p>
            <a:pPr lvl="1"/>
            <a:r>
              <a:rPr lang="en-US" dirty="0"/>
              <a:t>AREF used to determine accurate voltage supplied</a:t>
            </a:r>
          </a:p>
          <a:p>
            <a:pPr marL="342900" indent="-342900">
              <a:buFont typeface="+mj-lt"/>
              <a:buAutoNum type="arabicPeriod"/>
            </a:pPr>
            <a:r>
              <a:rPr lang="en-US" dirty="0"/>
              <a:t>LCD</a:t>
            </a:r>
          </a:p>
          <a:p>
            <a:pPr lvl="1"/>
            <a:r>
              <a:rPr lang="en-US" dirty="0"/>
              <a:t>Temperatures calculated in program and sent to LCD for user</a:t>
            </a:r>
          </a:p>
          <a:p>
            <a:pPr lvl="1"/>
            <a:r>
              <a:rPr lang="en-US" dirty="0"/>
              <a:t>Uses Digital ports 2,3,4,5,11,12 to send information to LCD</a:t>
            </a:r>
          </a:p>
          <a:p>
            <a:pPr lvl="1"/>
            <a:r>
              <a:rPr lang="en-US" dirty="0"/>
              <a:t>Potentiometer controls contrast, Resistor sets brightness</a:t>
            </a:r>
          </a:p>
          <a:p>
            <a:pPr marL="342900" indent="-342900">
              <a:buFont typeface="+mj-lt"/>
              <a:buAutoNum type="arabicPeriod"/>
            </a:pPr>
            <a:r>
              <a:rPr lang="en-US" dirty="0"/>
              <a:t>Start/Stop Buttons</a:t>
            </a:r>
          </a:p>
          <a:p>
            <a:pPr lvl="1"/>
            <a:r>
              <a:rPr lang="en-US" dirty="0"/>
              <a:t>Program checks which buttons are sending signals to digital, uses port 6</a:t>
            </a:r>
          </a:p>
          <a:p>
            <a:pPr lvl="1"/>
            <a:r>
              <a:rPr lang="en-US" dirty="0"/>
              <a:t>Buttons connected with resistors from ground to power</a:t>
            </a:r>
          </a:p>
          <a:p>
            <a:pPr lvl="1"/>
            <a:r>
              <a:rPr lang="en-US" dirty="0"/>
              <a:t>Control green LED</a:t>
            </a:r>
          </a:p>
        </p:txBody>
      </p:sp>
      <p:sp>
        <p:nvSpPr>
          <p:cNvPr id="4" name="Content Placeholder 3">
            <a:extLst>
              <a:ext uri="{FF2B5EF4-FFF2-40B4-BE49-F238E27FC236}">
                <a16:creationId xmlns:a16="http://schemas.microsoft.com/office/drawing/2014/main" id="{82EF790F-0D11-47A1-A452-1BA35DEF2649}"/>
              </a:ext>
            </a:extLst>
          </p:cNvPr>
          <p:cNvSpPr>
            <a:spLocks noGrp="1"/>
          </p:cNvSpPr>
          <p:nvPr>
            <p:ph sz="half" idx="2"/>
          </p:nvPr>
        </p:nvSpPr>
        <p:spPr/>
        <p:txBody>
          <a:bodyPr>
            <a:normAutofit fontScale="77500" lnSpcReduction="20000"/>
          </a:bodyPr>
          <a:lstStyle/>
          <a:p>
            <a:pPr marL="342900" indent="-342900">
              <a:buFont typeface="+mj-lt"/>
              <a:buAutoNum type="arabicPeriod" startAt="4"/>
            </a:pPr>
            <a:r>
              <a:rPr lang="en-US" dirty="0"/>
              <a:t>LEDs</a:t>
            </a:r>
          </a:p>
          <a:p>
            <a:pPr lvl="1"/>
            <a:r>
              <a:rPr lang="en-US" dirty="0"/>
              <a:t>Green LED: Power supplied when start button sends a signal (conditional)</a:t>
            </a:r>
          </a:p>
          <a:p>
            <a:pPr lvl="1"/>
            <a:r>
              <a:rPr lang="en-US" dirty="0"/>
              <a:t>Blue LED: Power supplied when steady state condition is met</a:t>
            </a:r>
          </a:p>
          <a:p>
            <a:pPr lvl="1"/>
            <a:r>
              <a:rPr lang="en-US" dirty="0"/>
              <a:t>Both digital signals</a:t>
            </a:r>
          </a:p>
          <a:p>
            <a:pPr marL="342900" indent="-342900">
              <a:buFont typeface="+mj-lt"/>
              <a:buAutoNum type="arabicPeriod" startAt="4"/>
            </a:pPr>
            <a:r>
              <a:rPr lang="en-US" dirty="0"/>
              <a:t>Voltage Divider and Thermistor</a:t>
            </a:r>
          </a:p>
          <a:p>
            <a:pPr lvl="1"/>
            <a:r>
              <a:rPr lang="en-US" dirty="0"/>
              <a:t>Thermistor acts as “unknown” resistor in voltage divider circuit</a:t>
            </a:r>
          </a:p>
          <a:p>
            <a:pPr lvl="1"/>
            <a:r>
              <a:rPr lang="en-US" dirty="0"/>
              <a:t>Output voltage sent to analog A0</a:t>
            </a:r>
          </a:p>
          <a:p>
            <a:endParaRPr lang="en-US" dirty="0"/>
          </a:p>
        </p:txBody>
      </p:sp>
    </p:spTree>
    <p:extLst>
      <p:ext uri="{BB962C8B-B14F-4D97-AF65-F5344CB8AC3E}">
        <p14:creationId xmlns:p14="http://schemas.microsoft.com/office/powerpoint/2010/main" val="3326285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B1D6F-CD8E-435A-AD0F-9BE415A7F5C2}"/>
              </a:ext>
            </a:extLst>
          </p:cNvPr>
          <p:cNvSpPr>
            <a:spLocks noGrp="1"/>
          </p:cNvSpPr>
          <p:nvPr>
            <p:ph type="title"/>
          </p:nvPr>
        </p:nvSpPr>
        <p:spPr/>
        <p:txBody>
          <a:bodyPr/>
          <a:lstStyle/>
          <a:p>
            <a:r>
              <a:rPr lang="en-US" dirty="0"/>
              <a:t>System Block Diagram</a:t>
            </a:r>
          </a:p>
        </p:txBody>
      </p:sp>
      <p:sp>
        <p:nvSpPr>
          <p:cNvPr id="4" name="Rectangle 3">
            <a:extLst>
              <a:ext uri="{FF2B5EF4-FFF2-40B4-BE49-F238E27FC236}">
                <a16:creationId xmlns:a16="http://schemas.microsoft.com/office/drawing/2014/main" id="{5C2A00FC-ED6C-4A93-B37F-59B88031193B}"/>
              </a:ext>
            </a:extLst>
          </p:cNvPr>
          <p:cNvSpPr/>
          <p:nvPr/>
        </p:nvSpPr>
        <p:spPr>
          <a:xfrm>
            <a:off x="5654350" y="3732818"/>
            <a:ext cx="1894111" cy="508653"/>
          </a:xfrm>
          <a:prstGeom prst="rect">
            <a:avLst/>
          </a:prstGeom>
          <a:ln w="28575">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Microcontroller</a:t>
            </a:r>
          </a:p>
        </p:txBody>
      </p:sp>
      <p:sp>
        <p:nvSpPr>
          <p:cNvPr id="5" name="Rectangle 4">
            <a:extLst>
              <a:ext uri="{FF2B5EF4-FFF2-40B4-BE49-F238E27FC236}">
                <a16:creationId xmlns:a16="http://schemas.microsoft.com/office/drawing/2014/main" id="{505A5B1C-2DE7-4050-943F-27EC045A0F8B}"/>
              </a:ext>
            </a:extLst>
          </p:cNvPr>
          <p:cNvSpPr/>
          <p:nvPr/>
        </p:nvSpPr>
        <p:spPr>
          <a:xfrm>
            <a:off x="3530081" y="2014194"/>
            <a:ext cx="1196470" cy="857470"/>
          </a:xfrm>
          <a:prstGeom prst="rect">
            <a:avLst/>
          </a:prstGeom>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ln w="0"/>
                <a:solidFill>
                  <a:schemeClr val="tx1"/>
                </a:solidFill>
                <a:effectLst>
                  <a:outerShdw blurRad="38100" dist="19050" dir="2700000" algn="tl" rotWithShape="0">
                    <a:schemeClr val="dk1">
                      <a:alpha val="40000"/>
                    </a:schemeClr>
                  </a:outerShdw>
                </a:effectLst>
              </a:rPr>
              <a:t>Temperature Display (LCD)</a:t>
            </a:r>
          </a:p>
        </p:txBody>
      </p:sp>
      <p:sp>
        <p:nvSpPr>
          <p:cNvPr id="6" name="Rectangle 5">
            <a:extLst>
              <a:ext uri="{FF2B5EF4-FFF2-40B4-BE49-F238E27FC236}">
                <a16:creationId xmlns:a16="http://schemas.microsoft.com/office/drawing/2014/main" id="{F9A6A3A5-5030-46AD-B30E-5BE68AC01688}"/>
              </a:ext>
            </a:extLst>
          </p:cNvPr>
          <p:cNvSpPr/>
          <p:nvPr/>
        </p:nvSpPr>
        <p:spPr>
          <a:xfrm>
            <a:off x="1918033" y="3051731"/>
            <a:ext cx="1196470" cy="857470"/>
          </a:xfrm>
          <a:prstGeom prst="rect">
            <a:avLst/>
          </a:prstGeom>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ln w="0"/>
                <a:solidFill>
                  <a:schemeClr val="tx1"/>
                </a:solidFill>
                <a:effectLst>
                  <a:outerShdw blurRad="38100" dist="19050" dir="2700000" algn="tl" rotWithShape="0">
                    <a:schemeClr val="dk1">
                      <a:alpha val="40000"/>
                    </a:schemeClr>
                  </a:outerShdw>
                </a:effectLst>
              </a:rPr>
              <a:t>On/Off Buttons</a:t>
            </a:r>
          </a:p>
        </p:txBody>
      </p:sp>
      <p:sp>
        <p:nvSpPr>
          <p:cNvPr id="7" name="Rectangle 6">
            <a:extLst>
              <a:ext uri="{FF2B5EF4-FFF2-40B4-BE49-F238E27FC236}">
                <a16:creationId xmlns:a16="http://schemas.microsoft.com/office/drawing/2014/main" id="{627F04FF-5F69-464E-AFF7-5875828EB171}"/>
              </a:ext>
            </a:extLst>
          </p:cNvPr>
          <p:cNvSpPr/>
          <p:nvPr/>
        </p:nvSpPr>
        <p:spPr>
          <a:xfrm>
            <a:off x="1918033" y="4105123"/>
            <a:ext cx="1196470" cy="857470"/>
          </a:xfrm>
          <a:prstGeom prst="rect">
            <a:avLst/>
          </a:prstGeom>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ln w="0"/>
                <a:solidFill>
                  <a:schemeClr val="tx1"/>
                </a:solidFill>
                <a:effectLst>
                  <a:outerShdw blurRad="38100" dist="19050" dir="2700000" algn="tl" rotWithShape="0">
                    <a:schemeClr val="dk1">
                      <a:alpha val="40000"/>
                    </a:schemeClr>
                  </a:outerShdw>
                </a:effectLst>
              </a:rPr>
              <a:t>Thermistor Voltage Divider</a:t>
            </a:r>
          </a:p>
        </p:txBody>
      </p:sp>
      <p:sp>
        <p:nvSpPr>
          <p:cNvPr id="9" name="Rectangle 8">
            <a:extLst>
              <a:ext uri="{FF2B5EF4-FFF2-40B4-BE49-F238E27FC236}">
                <a16:creationId xmlns:a16="http://schemas.microsoft.com/office/drawing/2014/main" id="{02520DA3-A9AF-44A8-8E74-F2CD44411617}"/>
              </a:ext>
            </a:extLst>
          </p:cNvPr>
          <p:cNvSpPr/>
          <p:nvPr/>
        </p:nvSpPr>
        <p:spPr>
          <a:xfrm>
            <a:off x="1918033" y="5176373"/>
            <a:ext cx="1196470" cy="857470"/>
          </a:xfrm>
          <a:prstGeom prst="rect">
            <a:avLst/>
          </a:prstGeom>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ln w="0"/>
                <a:solidFill>
                  <a:schemeClr val="tx1"/>
                </a:solidFill>
                <a:effectLst>
                  <a:outerShdw blurRad="38100" dist="19050" dir="2700000" algn="tl" rotWithShape="0">
                    <a:schemeClr val="dk1">
                      <a:alpha val="40000"/>
                    </a:schemeClr>
                  </a:outerShdw>
                </a:effectLst>
              </a:rPr>
              <a:t>Steady State Criterion</a:t>
            </a:r>
          </a:p>
        </p:txBody>
      </p:sp>
      <p:sp>
        <p:nvSpPr>
          <p:cNvPr id="10" name="Rectangle 9">
            <a:extLst>
              <a:ext uri="{FF2B5EF4-FFF2-40B4-BE49-F238E27FC236}">
                <a16:creationId xmlns:a16="http://schemas.microsoft.com/office/drawing/2014/main" id="{D1AA2135-C95F-4D00-BE9C-390E1665FF62}"/>
              </a:ext>
            </a:extLst>
          </p:cNvPr>
          <p:cNvSpPr/>
          <p:nvPr/>
        </p:nvSpPr>
        <p:spPr>
          <a:xfrm>
            <a:off x="5980325" y="2244400"/>
            <a:ext cx="1196470" cy="857470"/>
          </a:xfrm>
          <a:prstGeom prst="rect">
            <a:avLst/>
          </a:prstGeom>
          <a:ln w="28575">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t>Arduino Program</a:t>
            </a:r>
          </a:p>
        </p:txBody>
      </p:sp>
      <p:cxnSp>
        <p:nvCxnSpPr>
          <p:cNvPr id="12" name="Straight Arrow Connector 11">
            <a:extLst>
              <a:ext uri="{FF2B5EF4-FFF2-40B4-BE49-F238E27FC236}">
                <a16:creationId xmlns:a16="http://schemas.microsoft.com/office/drawing/2014/main" id="{204137C7-1769-4EC4-A152-A07F9A9C3B90}"/>
              </a:ext>
            </a:extLst>
          </p:cNvPr>
          <p:cNvCxnSpPr>
            <a:cxnSpLocks/>
            <a:stCxn id="5" idx="3"/>
            <a:endCxn id="4" idx="1"/>
          </p:cNvCxnSpPr>
          <p:nvPr/>
        </p:nvCxnSpPr>
        <p:spPr>
          <a:xfrm>
            <a:off x="4726551" y="2442929"/>
            <a:ext cx="927799" cy="1544216"/>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D31B032-6AC5-422F-9F6C-852E017DCCBA}"/>
              </a:ext>
            </a:extLst>
          </p:cNvPr>
          <p:cNvCxnSpPr>
            <a:cxnSpLocks/>
            <a:stCxn id="76" idx="3"/>
            <a:endCxn id="4" idx="1"/>
          </p:cNvCxnSpPr>
          <p:nvPr/>
        </p:nvCxnSpPr>
        <p:spPr>
          <a:xfrm>
            <a:off x="4649093" y="3485233"/>
            <a:ext cx="1005257" cy="501912"/>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3782921-7F15-46DE-B028-E34FD20216FB}"/>
              </a:ext>
            </a:extLst>
          </p:cNvPr>
          <p:cNvCxnSpPr>
            <a:cxnSpLocks/>
            <a:stCxn id="92" idx="3"/>
            <a:endCxn id="4" idx="1"/>
          </p:cNvCxnSpPr>
          <p:nvPr/>
        </p:nvCxnSpPr>
        <p:spPr>
          <a:xfrm flipV="1">
            <a:off x="4749622" y="3987145"/>
            <a:ext cx="904728" cy="549723"/>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6F527C7-5E32-4874-B615-795D3ECB5A7E}"/>
              </a:ext>
            </a:extLst>
          </p:cNvPr>
          <p:cNvCxnSpPr>
            <a:cxnSpLocks/>
            <a:endCxn id="4" idx="1"/>
          </p:cNvCxnSpPr>
          <p:nvPr/>
        </p:nvCxnSpPr>
        <p:spPr>
          <a:xfrm flipV="1">
            <a:off x="4678090" y="3987145"/>
            <a:ext cx="976260" cy="161268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A461ACD-49F9-4B15-9813-818BEC4F93A4}"/>
              </a:ext>
            </a:extLst>
          </p:cNvPr>
          <p:cNvCxnSpPr>
            <a:cxnSpLocks/>
            <a:stCxn id="4" idx="3"/>
            <a:endCxn id="32" idx="1"/>
          </p:cNvCxnSpPr>
          <p:nvPr/>
        </p:nvCxnSpPr>
        <p:spPr>
          <a:xfrm flipV="1">
            <a:off x="7548461" y="3987144"/>
            <a:ext cx="1540518" cy="1"/>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ADD2996F-12B8-4984-AF5B-57A19ED32E9D}"/>
              </a:ext>
            </a:extLst>
          </p:cNvPr>
          <p:cNvSpPr/>
          <p:nvPr/>
        </p:nvSpPr>
        <p:spPr>
          <a:xfrm>
            <a:off x="9088979" y="3385319"/>
            <a:ext cx="1679510" cy="120364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Complete System</a:t>
            </a:r>
          </a:p>
        </p:txBody>
      </p:sp>
      <p:cxnSp>
        <p:nvCxnSpPr>
          <p:cNvPr id="47" name="Straight Arrow Connector 46">
            <a:extLst>
              <a:ext uri="{FF2B5EF4-FFF2-40B4-BE49-F238E27FC236}">
                <a16:creationId xmlns:a16="http://schemas.microsoft.com/office/drawing/2014/main" id="{46067620-EEAB-4D52-926C-2DEA04FD5FBC}"/>
              </a:ext>
            </a:extLst>
          </p:cNvPr>
          <p:cNvCxnSpPr>
            <a:cxnSpLocks/>
            <a:stCxn id="71" idx="3"/>
            <a:endCxn id="5" idx="1"/>
          </p:cNvCxnSpPr>
          <p:nvPr/>
        </p:nvCxnSpPr>
        <p:spPr>
          <a:xfrm>
            <a:off x="3114503" y="2441760"/>
            <a:ext cx="415578" cy="116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877551-CCF6-4488-AD72-7D27F1C7B394}"/>
              </a:ext>
            </a:extLst>
          </p:cNvPr>
          <p:cNvCxnSpPr>
            <a:cxnSpLocks/>
          </p:cNvCxnSpPr>
          <p:nvPr/>
        </p:nvCxnSpPr>
        <p:spPr>
          <a:xfrm>
            <a:off x="6252585" y="3101870"/>
            <a:ext cx="0" cy="63094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900853D5-1F3D-4A41-B0CE-59C2FFD6BD55}"/>
              </a:ext>
            </a:extLst>
          </p:cNvPr>
          <p:cNvCxnSpPr>
            <a:cxnSpLocks/>
          </p:cNvCxnSpPr>
          <p:nvPr/>
        </p:nvCxnSpPr>
        <p:spPr>
          <a:xfrm flipV="1">
            <a:off x="6884377" y="3101870"/>
            <a:ext cx="0" cy="63094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1" name="Rectangle: Rounded Corners 70">
            <a:extLst>
              <a:ext uri="{FF2B5EF4-FFF2-40B4-BE49-F238E27FC236}">
                <a16:creationId xmlns:a16="http://schemas.microsoft.com/office/drawing/2014/main" id="{E12E38CD-46DB-483A-807F-4A5BD6B94422}"/>
              </a:ext>
            </a:extLst>
          </p:cNvPr>
          <p:cNvSpPr/>
          <p:nvPr/>
        </p:nvSpPr>
        <p:spPr>
          <a:xfrm>
            <a:off x="1989565" y="2046156"/>
            <a:ext cx="1124938" cy="791208"/>
          </a:xfrm>
          <a:prstGeom prst="roundRect">
            <a:avLst>
              <a:gd name="adj" fmla="val 4824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100" dirty="0" err="1"/>
              <a:t>Potentio</a:t>
            </a:r>
            <a:r>
              <a:rPr lang="en-US" sz="1100" dirty="0"/>
              <a:t>-</a:t>
            </a:r>
          </a:p>
          <a:p>
            <a:pPr algn="ctr"/>
            <a:r>
              <a:rPr lang="en-US" sz="1100" dirty="0"/>
              <a:t>meter</a:t>
            </a:r>
          </a:p>
        </p:txBody>
      </p:sp>
      <p:sp>
        <p:nvSpPr>
          <p:cNvPr id="76" name="Rectangle: Rounded Corners 75">
            <a:extLst>
              <a:ext uri="{FF2B5EF4-FFF2-40B4-BE49-F238E27FC236}">
                <a16:creationId xmlns:a16="http://schemas.microsoft.com/office/drawing/2014/main" id="{FC2B0070-788C-405E-8D73-F1617DB9D0EA}"/>
              </a:ext>
            </a:extLst>
          </p:cNvPr>
          <p:cNvSpPr/>
          <p:nvPr/>
        </p:nvSpPr>
        <p:spPr>
          <a:xfrm>
            <a:off x="3524155" y="3089629"/>
            <a:ext cx="1124938" cy="791208"/>
          </a:xfrm>
          <a:prstGeom prst="roundRect">
            <a:avLst>
              <a:gd name="adj" fmla="val 4824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100" dirty="0"/>
              <a:t>Green LED</a:t>
            </a:r>
          </a:p>
        </p:txBody>
      </p:sp>
      <p:sp>
        <p:nvSpPr>
          <p:cNvPr id="78" name="Rectangle: Rounded Corners 77">
            <a:extLst>
              <a:ext uri="{FF2B5EF4-FFF2-40B4-BE49-F238E27FC236}">
                <a16:creationId xmlns:a16="http://schemas.microsoft.com/office/drawing/2014/main" id="{3DE1B429-D8EF-4485-918E-520D6A7787BF}"/>
              </a:ext>
            </a:extLst>
          </p:cNvPr>
          <p:cNvSpPr/>
          <p:nvPr/>
        </p:nvSpPr>
        <p:spPr>
          <a:xfrm>
            <a:off x="3553152" y="5206307"/>
            <a:ext cx="1124938" cy="791208"/>
          </a:xfrm>
          <a:prstGeom prst="roundRect">
            <a:avLst>
              <a:gd name="adj" fmla="val 4824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100" dirty="0"/>
              <a:t>Blue LED</a:t>
            </a:r>
          </a:p>
        </p:txBody>
      </p:sp>
      <p:cxnSp>
        <p:nvCxnSpPr>
          <p:cNvPr id="80" name="Straight Arrow Connector 79">
            <a:extLst>
              <a:ext uri="{FF2B5EF4-FFF2-40B4-BE49-F238E27FC236}">
                <a16:creationId xmlns:a16="http://schemas.microsoft.com/office/drawing/2014/main" id="{0EF44342-F69A-4B42-B02B-717CF06C46BB}"/>
              </a:ext>
            </a:extLst>
          </p:cNvPr>
          <p:cNvCxnSpPr>
            <a:cxnSpLocks/>
            <a:stCxn id="6" idx="3"/>
            <a:endCxn id="76" idx="1"/>
          </p:cNvCxnSpPr>
          <p:nvPr/>
        </p:nvCxnSpPr>
        <p:spPr>
          <a:xfrm>
            <a:off x="3114503" y="3480466"/>
            <a:ext cx="409652" cy="476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A107E88-3C31-41CC-A561-5617C1F9F1A6}"/>
              </a:ext>
            </a:extLst>
          </p:cNvPr>
          <p:cNvCxnSpPr>
            <a:cxnSpLocks/>
            <a:stCxn id="7" idx="3"/>
            <a:endCxn id="92" idx="1"/>
          </p:cNvCxnSpPr>
          <p:nvPr/>
        </p:nvCxnSpPr>
        <p:spPr>
          <a:xfrm>
            <a:off x="3114503" y="4533858"/>
            <a:ext cx="438649" cy="301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22F44902-3595-415F-9BEC-9FB7AC27A831}"/>
              </a:ext>
            </a:extLst>
          </p:cNvPr>
          <p:cNvCxnSpPr>
            <a:cxnSpLocks/>
            <a:stCxn id="9" idx="3"/>
            <a:endCxn id="78" idx="1"/>
          </p:cNvCxnSpPr>
          <p:nvPr/>
        </p:nvCxnSpPr>
        <p:spPr>
          <a:xfrm flipV="1">
            <a:off x="3114503" y="5601911"/>
            <a:ext cx="438649" cy="319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9DA85ACB-EA49-46A3-BDF5-0C23D3DF0243}"/>
              </a:ext>
            </a:extLst>
          </p:cNvPr>
          <p:cNvSpPr/>
          <p:nvPr/>
        </p:nvSpPr>
        <p:spPr>
          <a:xfrm>
            <a:off x="3553152" y="4108133"/>
            <a:ext cx="1196470" cy="857470"/>
          </a:xfrm>
          <a:prstGeom prst="rect">
            <a:avLst/>
          </a:prstGeom>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ln w="0"/>
                <a:solidFill>
                  <a:schemeClr val="tx1"/>
                </a:solidFill>
                <a:effectLst>
                  <a:outerShdw blurRad="38100" dist="19050" dir="2700000" algn="tl" rotWithShape="0">
                    <a:schemeClr val="dk1">
                      <a:alpha val="40000"/>
                    </a:schemeClr>
                  </a:outerShdw>
                </a:effectLst>
              </a:rPr>
              <a:t>Rigid Extension &amp; Protection</a:t>
            </a:r>
          </a:p>
        </p:txBody>
      </p:sp>
    </p:spTree>
    <p:extLst>
      <p:ext uri="{BB962C8B-B14F-4D97-AF65-F5344CB8AC3E}">
        <p14:creationId xmlns:p14="http://schemas.microsoft.com/office/powerpoint/2010/main" val="34312792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95937-9657-408E-A2A7-DC9522727A48}"/>
              </a:ext>
            </a:extLst>
          </p:cNvPr>
          <p:cNvSpPr>
            <a:spLocks noGrp="1"/>
          </p:cNvSpPr>
          <p:nvPr>
            <p:ph type="title"/>
          </p:nvPr>
        </p:nvSpPr>
        <p:spPr/>
        <p:txBody>
          <a:bodyPr/>
          <a:lstStyle/>
          <a:p>
            <a:r>
              <a:rPr lang="en-US" dirty="0"/>
              <a:t>System Setup</a:t>
            </a:r>
          </a:p>
        </p:txBody>
      </p:sp>
      <p:pic>
        <p:nvPicPr>
          <p:cNvPr id="5" name="Picture 4" descr="A circuit board&#10;&#10;Description automatically generated">
            <a:extLst>
              <a:ext uri="{FF2B5EF4-FFF2-40B4-BE49-F238E27FC236}">
                <a16:creationId xmlns:a16="http://schemas.microsoft.com/office/drawing/2014/main" id="{880F5023-19DE-4789-97CD-FD54A337FC85}"/>
              </a:ext>
            </a:extLst>
          </p:cNvPr>
          <p:cNvPicPr>
            <a:picLocks noChangeAspect="1"/>
          </p:cNvPicPr>
          <p:nvPr/>
        </p:nvPicPr>
        <p:blipFill>
          <a:blip r:embed="rId3"/>
          <a:stretch>
            <a:fillRect/>
          </a:stretch>
        </p:blipFill>
        <p:spPr>
          <a:xfrm>
            <a:off x="1066800" y="1780068"/>
            <a:ext cx="5913783" cy="4435338"/>
          </a:xfrm>
          <a:prstGeom prst="rect">
            <a:avLst/>
          </a:prstGeom>
          <a:ln w="28575">
            <a:solidFill>
              <a:schemeClr val="tx1"/>
            </a:solidFill>
          </a:ln>
        </p:spPr>
      </p:pic>
      <p:sp>
        <p:nvSpPr>
          <p:cNvPr id="6" name="TextBox 5">
            <a:extLst>
              <a:ext uri="{FF2B5EF4-FFF2-40B4-BE49-F238E27FC236}">
                <a16:creationId xmlns:a16="http://schemas.microsoft.com/office/drawing/2014/main" id="{35C73C87-97F8-4467-A43B-08F0CADD5F23}"/>
              </a:ext>
            </a:extLst>
          </p:cNvPr>
          <p:cNvSpPr txBox="1"/>
          <p:nvPr/>
        </p:nvSpPr>
        <p:spPr>
          <a:xfrm>
            <a:off x="4962007" y="5358488"/>
            <a:ext cx="1070644" cy="276999"/>
          </a:xfrm>
          <a:prstGeom prst="rect">
            <a:avLst/>
          </a:prstGeom>
          <a:solidFill>
            <a:schemeClr val="bg1"/>
          </a:solidFill>
          <a:ln w="12700">
            <a:solidFill>
              <a:schemeClr val="tx1"/>
            </a:solidFill>
          </a:ln>
        </p:spPr>
        <p:txBody>
          <a:bodyPr wrap="square" rtlCol="0">
            <a:spAutoFit/>
          </a:bodyPr>
          <a:lstStyle/>
          <a:p>
            <a:r>
              <a:rPr lang="en-US" sz="1200" dirty="0"/>
              <a:t>Stop Button</a:t>
            </a:r>
          </a:p>
        </p:txBody>
      </p:sp>
      <p:sp>
        <p:nvSpPr>
          <p:cNvPr id="7" name="TextBox 6">
            <a:extLst>
              <a:ext uri="{FF2B5EF4-FFF2-40B4-BE49-F238E27FC236}">
                <a16:creationId xmlns:a16="http://schemas.microsoft.com/office/drawing/2014/main" id="{971EAB5D-68A9-4A25-BEA4-0BD69D879681}"/>
              </a:ext>
            </a:extLst>
          </p:cNvPr>
          <p:cNvSpPr txBox="1"/>
          <p:nvPr/>
        </p:nvSpPr>
        <p:spPr>
          <a:xfrm>
            <a:off x="3907203" y="5358488"/>
            <a:ext cx="1070644" cy="276999"/>
          </a:xfrm>
          <a:prstGeom prst="rect">
            <a:avLst/>
          </a:prstGeom>
          <a:solidFill>
            <a:schemeClr val="bg1"/>
          </a:solidFill>
          <a:ln w="12700">
            <a:solidFill>
              <a:schemeClr val="tx1"/>
            </a:solidFill>
          </a:ln>
        </p:spPr>
        <p:txBody>
          <a:bodyPr wrap="square" rtlCol="0">
            <a:spAutoFit/>
          </a:bodyPr>
          <a:lstStyle/>
          <a:p>
            <a:r>
              <a:rPr lang="en-US" sz="1200" dirty="0"/>
              <a:t>Start Button</a:t>
            </a:r>
          </a:p>
        </p:txBody>
      </p:sp>
      <p:cxnSp>
        <p:nvCxnSpPr>
          <p:cNvPr id="9" name="Straight Connector 8">
            <a:extLst>
              <a:ext uri="{FF2B5EF4-FFF2-40B4-BE49-F238E27FC236}">
                <a16:creationId xmlns:a16="http://schemas.microsoft.com/office/drawing/2014/main" id="{B07DD764-F049-4D78-9676-8E8B7D32C35B}"/>
              </a:ext>
            </a:extLst>
          </p:cNvPr>
          <p:cNvCxnSpPr>
            <a:cxnSpLocks/>
          </p:cNvCxnSpPr>
          <p:nvPr/>
        </p:nvCxnSpPr>
        <p:spPr>
          <a:xfrm>
            <a:off x="4349196" y="4512365"/>
            <a:ext cx="124239" cy="84612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882FC93-EAAA-4873-89FF-5701CEC67502}"/>
              </a:ext>
            </a:extLst>
          </p:cNvPr>
          <p:cNvCxnSpPr>
            <a:cxnSpLocks/>
            <a:endCxn id="6" idx="0"/>
          </p:cNvCxnSpPr>
          <p:nvPr/>
        </p:nvCxnSpPr>
        <p:spPr>
          <a:xfrm>
            <a:off x="5032513" y="4512365"/>
            <a:ext cx="464816" cy="84612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1CB4B0F-E625-42F8-8514-0C631F54ADA3}"/>
              </a:ext>
            </a:extLst>
          </p:cNvPr>
          <p:cNvSpPr txBox="1"/>
          <p:nvPr/>
        </p:nvSpPr>
        <p:spPr>
          <a:xfrm>
            <a:off x="4869760" y="3013168"/>
            <a:ext cx="981490" cy="276999"/>
          </a:xfrm>
          <a:prstGeom prst="rect">
            <a:avLst/>
          </a:prstGeom>
          <a:solidFill>
            <a:schemeClr val="bg1"/>
          </a:solidFill>
          <a:ln w="12700">
            <a:solidFill>
              <a:schemeClr val="tx1"/>
            </a:solidFill>
          </a:ln>
        </p:spPr>
        <p:txBody>
          <a:bodyPr wrap="square" rtlCol="0">
            <a:spAutoFit/>
          </a:bodyPr>
          <a:lstStyle/>
          <a:p>
            <a:r>
              <a:rPr lang="en-US" sz="1200" dirty="0"/>
              <a:t>Green LED</a:t>
            </a:r>
          </a:p>
        </p:txBody>
      </p:sp>
      <p:sp>
        <p:nvSpPr>
          <p:cNvPr id="15" name="TextBox 14">
            <a:extLst>
              <a:ext uri="{FF2B5EF4-FFF2-40B4-BE49-F238E27FC236}">
                <a16:creationId xmlns:a16="http://schemas.microsoft.com/office/drawing/2014/main" id="{96C7AC8C-6724-4D40-BFCB-F2FFFCA8B8A0}"/>
              </a:ext>
            </a:extLst>
          </p:cNvPr>
          <p:cNvSpPr txBox="1"/>
          <p:nvPr/>
        </p:nvSpPr>
        <p:spPr>
          <a:xfrm>
            <a:off x="1711188" y="3859237"/>
            <a:ext cx="829090" cy="276999"/>
          </a:xfrm>
          <a:prstGeom prst="rect">
            <a:avLst/>
          </a:prstGeom>
          <a:solidFill>
            <a:schemeClr val="bg1"/>
          </a:solidFill>
          <a:ln w="12700">
            <a:solidFill>
              <a:schemeClr val="tx1"/>
            </a:solidFill>
          </a:ln>
        </p:spPr>
        <p:txBody>
          <a:bodyPr wrap="square" rtlCol="0">
            <a:spAutoFit/>
          </a:bodyPr>
          <a:lstStyle/>
          <a:p>
            <a:r>
              <a:rPr lang="en-US" sz="1200" dirty="0"/>
              <a:t>Blue LED</a:t>
            </a:r>
          </a:p>
        </p:txBody>
      </p:sp>
      <p:sp>
        <p:nvSpPr>
          <p:cNvPr id="16" name="TextBox 15">
            <a:extLst>
              <a:ext uri="{FF2B5EF4-FFF2-40B4-BE49-F238E27FC236}">
                <a16:creationId xmlns:a16="http://schemas.microsoft.com/office/drawing/2014/main" id="{0E420045-D29C-44D9-8F50-E5BDAF7409D4}"/>
              </a:ext>
            </a:extLst>
          </p:cNvPr>
          <p:cNvSpPr txBox="1"/>
          <p:nvPr/>
        </p:nvSpPr>
        <p:spPr>
          <a:xfrm>
            <a:off x="2408995" y="5073926"/>
            <a:ext cx="490745" cy="276999"/>
          </a:xfrm>
          <a:prstGeom prst="rect">
            <a:avLst/>
          </a:prstGeom>
          <a:solidFill>
            <a:schemeClr val="bg1"/>
          </a:solidFill>
          <a:ln w="12700">
            <a:solidFill>
              <a:schemeClr val="tx1"/>
            </a:solidFill>
          </a:ln>
        </p:spPr>
        <p:txBody>
          <a:bodyPr wrap="square" rtlCol="0">
            <a:spAutoFit/>
          </a:bodyPr>
          <a:lstStyle/>
          <a:p>
            <a:r>
              <a:rPr lang="en-US" sz="1200" dirty="0"/>
              <a:t>LCD</a:t>
            </a:r>
          </a:p>
        </p:txBody>
      </p:sp>
      <p:cxnSp>
        <p:nvCxnSpPr>
          <p:cNvPr id="17" name="Straight Connector 16">
            <a:extLst>
              <a:ext uri="{FF2B5EF4-FFF2-40B4-BE49-F238E27FC236}">
                <a16:creationId xmlns:a16="http://schemas.microsoft.com/office/drawing/2014/main" id="{D5645C21-C905-4396-B7E9-1530819D0794}"/>
              </a:ext>
            </a:extLst>
          </p:cNvPr>
          <p:cNvCxnSpPr>
            <a:cxnSpLocks/>
          </p:cNvCxnSpPr>
          <p:nvPr/>
        </p:nvCxnSpPr>
        <p:spPr>
          <a:xfrm flipH="1">
            <a:off x="4670766" y="3290167"/>
            <a:ext cx="689739" cy="70756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89C9655-21EB-4AC3-A3DB-69B3964CDC69}"/>
              </a:ext>
            </a:extLst>
          </p:cNvPr>
          <p:cNvCxnSpPr>
            <a:cxnSpLocks/>
            <a:stCxn id="15" idx="3"/>
          </p:cNvCxnSpPr>
          <p:nvPr/>
        </p:nvCxnSpPr>
        <p:spPr>
          <a:xfrm>
            <a:off x="2540278" y="3997737"/>
            <a:ext cx="1006335" cy="27608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03BBAAD-D10B-4B76-BD9E-F8061A4DFEEE}"/>
              </a:ext>
            </a:extLst>
          </p:cNvPr>
          <p:cNvSpPr txBox="1"/>
          <p:nvPr/>
        </p:nvSpPr>
        <p:spPr>
          <a:xfrm>
            <a:off x="1650724" y="2971762"/>
            <a:ext cx="1242805" cy="277000"/>
          </a:xfrm>
          <a:prstGeom prst="rect">
            <a:avLst/>
          </a:prstGeom>
          <a:solidFill>
            <a:schemeClr val="bg1"/>
          </a:solidFill>
          <a:ln w="12700">
            <a:solidFill>
              <a:schemeClr val="tx1"/>
            </a:solidFill>
          </a:ln>
        </p:spPr>
        <p:txBody>
          <a:bodyPr wrap="square" rtlCol="0">
            <a:spAutoFit/>
          </a:bodyPr>
          <a:lstStyle/>
          <a:p>
            <a:r>
              <a:rPr lang="en-US" sz="1200" dirty="0"/>
              <a:t>Potentiometer</a:t>
            </a:r>
          </a:p>
        </p:txBody>
      </p:sp>
      <p:cxnSp>
        <p:nvCxnSpPr>
          <p:cNvPr id="24" name="Straight Connector 23">
            <a:extLst>
              <a:ext uri="{FF2B5EF4-FFF2-40B4-BE49-F238E27FC236}">
                <a16:creationId xmlns:a16="http://schemas.microsoft.com/office/drawing/2014/main" id="{961B4339-FF2E-49AA-BE68-E0C3DB2B0C5E}"/>
              </a:ext>
            </a:extLst>
          </p:cNvPr>
          <p:cNvCxnSpPr>
            <a:cxnSpLocks/>
            <a:stCxn id="23" idx="3"/>
          </p:cNvCxnSpPr>
          <p:nvPr/>
        </p:nvCxnSpPr>
        <p:spPr>
          <a:xfrm>
            <a:off x="2893529" y="3110262"/>
            <a:ext cx="960992" cy="109606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1BC1CD2-1BF0-45BB-9B60-B8C2F7E2A21D}"/>
              </a:ext>
            </a:extLst>
          </p:cNvPr>
          <p:cNvSpPr txBox="1"/>
          <p:nvPr/>
        </p:nvSpPr>
        <p:spPr>
          <a:xfrm>
            <a:off x="5916163" y="5018017"/>
            <a:ext cx="954156" cy="276999"/>
          </a:xfrm>
          <a:prstGeom prst="rect">
            <a:avLst/>
          </a:prstGeom>
          <a:solidFill>
            <a:schemeClr val="bg1"/>
          </a:solidFill>
          <a:ln w="12700">
            <a:solidFill>
              <a:schemeClr val="tx1"/>
            </a:solidFill>
          </a:ln>
        </p:spPr>
        <p:txBody>
          <a:bodyPr wrap="square" rtlCol="0">
            <a:spAutoFit/>
          </a:bodyPr>
          <a:lstStyle/>
          <a:p>
            <a:r>
              <a:rPr lang="en-US" sz="1200" dirty="0"/>
              <a:t>Thermistor</a:t>
            </a:r>
          </a:p>
        </p:txBody>
      </p:sp>
      <p:cxnSp>
        <p:nvCxnSpPr>
          <p:cNvPr id="28" name="Straight Connector 27">
            <a:extLst>
              <a:ext uri="{FF2B5EF4-FFF2-40B4-BE49-F238E27FC236}">
                <a16:creationId xmlns:a16="http://schemas.microsoft.com/office/drawing/2014/main" id="{F7CFE8E4-453F-4934-9870-5C1FD5C63F42}"/>
              </a:ext>
            </a:extLst>
          </p:cNvPr>
          <p:cNvCxnSpPr>
            <a:cxnSpLocks/>
            <a:stCxn id="27" idx="0"/>
          </p:cNvCxnSpPr>
          <p:nvPr/>
        </p:nvCxnSpPr>
        <p:spPr>
          <a:xfrm flipH="1" flipV="1">
            <a:off x="5922891" y="4289141"/>
            <a:ext cx="470350" cy="72887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descr="A picture containing game&#10;&#10;Description automatically generated">
            <a:extLst>
              <a:ext uri="{FF2B5EF4-FFF2-40B4-BE49-F238E27FC236}">
                <a16:creationId xmlns:a16="http://schemas.microsoft.com/office/drawing/2014/main" id="{D4962C36-1531-4CC5-8019-E42A545B8421}"/>
              </a:ext>
            </a:extLst>
          </p:cNvPr>
          <p:cNvPicPr>
            <a:picLocks noChangeAspect="1"/>
          </p:cNvPicPr>
          <p:nvPr/>
        </p:nvPicPr>
        <p:blipFill>
          <a:blip r:embed="rId4"/>
          <a:stretch>
            <a:fillRect/>
          </a:stretch>
        </p:blipFill>
        <p:spPr>
          <a:xfrm rot="16200000">
            <a:off x="6680158" y="3064430"/>
            <a:ext cx="4358897" cy="1943054"/>
          </a:xfrm>
          <a:prstGeom prst="rect">
            <a:avLst/>
          </a:prstGeom>
          <a:ln w="28575">
            <a:solidFill>
              <a:schemeClr val="tx1"/>
            </a:solidFill>
          </a:ln>
        </p:spPr>
      </p:pic>
      <p:sp>
        <p:nvSpPr>
          <p:cNvPr id="21" name="TextBox 20">
            <a:extLst>
              <a:ext uri="{FF2B5EF4-FFF2-40B4-BE49-F238E27FC236}">
                <a16:creationId xmlns:a16="http://schemas.microsoft.com/office/drawing/2014/main" id="{70D65162-FB4B-40A6-8A7E-7E4A26DB45C3}"/>
              </a:ext>
            </a:extLst>
          </p:cNvPr>
          <p:cNvSpPr txBox="1"/>
          <p:nvPr/>
        </p:nvSpPr>
        <p:spPr>
          <a:xfrm>
            <a:off x="8098735" y="4067830"/>
            <a:ext cx="954156" cy="276999"/>
          </a:xfrm>
          <a:prstGeom prst="rect">
            <a:avLst/>
          </a:prstGeom>
          <a:solidFill>
            <a:schemeClr val="bg1"/>
          </a:solidFill>
          <a:ln w="12700">
            <a:solidFill>
              <a:schemeClr val="tx1"/>
            </a:solidFill>
          </a:ln>
        </p:spPr>
        <p:txBody>
          <a:bodyPr wrap="square" rtlCol="0">
            <a:spAutoFit/>
          </a:bodyPr>
          <a:lstStyle/>
          <a:p>
            <a:r>
              <a:rPr lang="en-US" sz="1200" dirty="0"/>
              <a:t>Extension</a:t>
            </a:r>
          </a:p>
        </p:txBody>
      </p:sp>
    </p:spTree>
    <p:extLst>
      <p:ext uri="{BB962C8B-B14F-4D97-AF65-F5344CB8AC3E}">
        <p14:creationId xmlns:p14="http://schemas.microsoft.com/office/powerpoint/2010/main" val="2049757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75AF5-5B1D-4049-9AF4-673B4407AB18}"/>
              </a:ext>
            </a:extLst>
          </p:cNvPr>
          <p:cNvSpPr>
            <a:spLocks noGrp="1"/>
          </p:cNvSpPr>
          <p:nvPr>
            <p:ph type="ctrTitle"/>
          </p:nvPr>
        </p:nvSpPr>
        <p:spPr/>
        <p:txBody>
          <a:bodyPr/>
          <a:lstStyle/>
          <a:p>
            <a:r>
              <a:rPr lang="en-US" dirty="0"/>
              <a:t>Subsystem design</a:t>
            </a:r>
          </a:p>
        </p:txBody>
      </p:sp>
      <p:sp>
        <p:nvSpPr>
          <p:cNvPr id="3" name="Subtitle 2">
            <a:extLst>
              <a:ext uri="{FF2B5EF4-FFF2-40B4-BE49-F238E27FC236}">
                <a16:creationId xmlns:a16="http://schemas.microsoft.com/office/drawing/2014/main" id="{8C553BD8-FA3E-4BC8-A03F-30875BA1B7B1}"/>
              </a:ext>
            </a:extLst>
          </p:cNvPr>
          <p:cNvSpPr>
            <a:spLocks noGrp="1"/>
          </p:cNvSpPr>
          <p:nvPr>
            <p:ph type="subTitle" idx="1"/>
          </p:nvPr>
        </p:nvSpPr>
        <p:spPr/>
        <p:txBody>
          <a:bodyPr/>
          <a:lstStyle/>
          <a:p>
            <a:r>
              <a:rPr lang="en-US" dirty="0"/>
              <a:t>Section 3</a:t>
            </a:r>
          </a:p>
        </p:txBody>
      </p:sp>
    </p:spTree>
    <p:extLst>
      <p:ext uri="{BB962C8B-B14F-4D97-AF65-F5344CB8AC3E}">
        <p14:creationId xmlns:p14="http://schemas.microsoft.com/office/powerpoint/2010/main" val="1894405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DED37-793E-4B64-BCFE-90F3DA4586BC}"/>
              </a:ext>
            </a:extLst>
          </p:cNvPr>
          <p:cNvSpPr>
            <a:spLocks noGrp="1"/>
          </p:cNvSpPr>
          <p:nvPr>
            <p:ph type="title"/>
          </p:nvPr>
        </p:nvSpPr>
        <p:spPr/>
        <p:txBody>
          <a:bodyPr/>
          <a:lstStyle/>
          <a:p>
            <a:r>
              <a:rPr lang="en-US" dirty="0"/>
              <a:t>Temperature Display (LCD)</a:t>
            </a:r>
          </a:p>
        </p:txBody>
      </p:sp>
      <p:sp>
        <p:nvSpPr>
          <p:cNvPr id="3" name="Content Placeholder 2">
            <a:extLst>
              <a:ext uri="{FF2B5EF4-FFF2-40B4-BE49-F238E27FC236}">
                <a16:creationId xmlns:a16="http://schemas.microsoft.com/office/drawing/2014/main" id="{69A7CFD6-F244-4720-AFB8-D025CED268C5}"/>
              </a:ext>
            </a:extLst>
          </p:cNvPr>
          <p:cNvSpPr>
            <a:spLocks noGrp="1"/>
          </p:cNvSpPr>
          <p:nvPr>
            <p:ph idx="1"/>
          </p:nvPr>
        </p:nvSpPr>
        <p:spPr>
          <a:xfrm>
            <a:off x="1066800" y="2103120"/>
            <a:ext cx="4581328" cy="3849624"/>
          </a:xfrm>
        </p:spPr>
        <p:txBody>
          <a:bodyPr/>
          <a:lstStyle/>
          <a:p>
            <a:r>
              <a:rPr lang="en-US" dirty="0"/>
              <a:t>Output temperature reading to LCD</a:t>
            </a:r>
          </a:p>
          <a:p>
            <a:r>
              <a:rPr lang="en-US" dirty="0"/>
              <a:t>Digital Signal</a:t>
            </a:r>
          </a:p>
          <a:p>
            <a:r>
              <a:rPr lang="en-US" dirty="0"/>
              <a:t>Given in Fahrenheit and Celsius</a:t>
            </a:r>
          </a:p>
          <a:p>
            <a:r>
              <a:rPr lang="en-US" dirty="0"/>
              <a:t>Signal sent when</a:t>
            </a:r>
          </a:p>
          <a:p>
            <a:pPr lvl="1"/>
            <a:r>
              <a:rPr lang="en-US" dirty="0"/>
              <a:t>Sampling rate defined</a:t>
            </a:r>
          </a:p>
          <a:p>
            <a:pPr lvl="1"/>
            <a:r>
              <a:rPr lang="en-US" dirty="0"/>
              <a:t>Start button pressed</a:t>
            </a:r>
          </a:p>
          <a:p>
            <a:r>
              <a:rPr lang="en-US" dirty="0"/>
              <a:t>Variable contrast</a:t>
            </a:r>
          </a:p>
          <a:p>
            <a:r>
              <a:rPr lang="en-US" dirty="0"/>
              <a:t>Constant brightness</a:t>
            </a:r>
          </a:p>
          <a:p>
            <a:endParaRPr lang="en-US" dirty="0"/>
          </a:p>
          <a:p>
            <a:endParaRPr lang="en-US"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21ABE1CF-54D9-4A89-B3EC-64EC46F60B4E}"/>
                  </a:ext>
                </a:extLst>
              </p:cNvPr>
              <p:cNvSpPr/>
              <p:nvPr/>
            </p:nvSpPr>
            <p:spPr>
              <a:xfrm>
                <a:off x="7927580" y="2745532"/>
                <a:ext cx="2556588" cy="858417"/>
              </a:xfrm>
              <a:prstGeom prst="rect">
                <a:avLst/>
              </a:prstGeom>
              <a:solidFill>
                <a:srgbClr val="0070C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Arial Nova" panose="020B0504020202020204" pitchFamily="34" charset="0"/>
                    <a:cs typeface="Times New Roman" panose="02020603050405020304" pitchFamily="18" charset="0"/>
                  </a:rPr>
                  <a:t>TEMP: ___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endParaRPr lang="en-US" sz="2400" dirty="0">
                  <a:latin typeface="Arial Nova" panose="020B0504020202020204" pitchFamily="34" charset="0"/>
                  <a:cs typeface="Times New Roman" panose="02020603050405020304" pitchFamily="18" charset="0"/>
                </a:endParaRPr>
              </a:p>
              <a:p>
                <a:r>
                  <a:rPr lang="en-US" sz="2400" dirty="0">
                    <a:latin typeface="Arial Nova" panose="020B0504020202020204" pitchFamily="34" charset="0"/>
                    <a:cs typeface="Times New Roman" panose="02020603050405020304" pitchFamily="18" charset="0"/>
                  </a:rPr>
                  <a:t>TEMP: ___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endParaRPr lang="en-US" sz="2400" dirty="0">
                  <a:latin typeface="Arial Nova" panose="020B0504020202020204" pitchFamily="34" charset="0"/>
                  <a:cs typeface="Times New Roman" panose="02020603050405020304" pitchFamily="18" charset="0"/>
                </a:endParaRPr>
              </a:p>
            </p:txBody>
          </p:sp>
        </mc:Choice>
        <mc:Fallback xmlns="">
          <p:sp>
            <p:nvSpPr>
              <p:cNvPr id="4" name="Rectangle 3">
                <a:extLst>
                  <a:ext uri="{FF2B5EF4-FFF2-40B4-BE49-F238E27FC236}">
                    <a16:creationId xmlns:a16="http://schemas.microsoft.com/office/drawing/2014/main" id="{21ABE1CF-54D9-4A89-B3EC-64EC46F60B4E}"/>
                  </a:ext>
                </a:extLst>
              </p:cNvPr>
              <p:cNvSpPr>
                <a:spLocks noRot="1" noChangeAspect="1" noMove="1" noResize="1" noEditPoints="1" noAdjustHandles="1" noChangeArrowheads="1" noChangeShapeType="1" noTextEdit="1"/>
              </p:cNvSpPr>
              <p:nvPr/>
            </p:nvSpPr>
            <p:spPr>
              <a:xfrm>
                <a:off x="7927580" y="2745532"/>
                <a:ext cx="2556588" cy="858417"/>
              </a:xfrm>
              <a:prstGeom prst="rect">
                <a:avLst/>
              </a:prstGeom>
              <a:blipFill>
                <a:blip r:embed="rId2"/>
                <a:stretch>
                  <a:fillRect l="-3059" t="-2055" b="-11644"/>
                </a:stretch>
              </a:blipFill>
              <a:ln w="28575">
                <a:solidFill>
                  <a:schemeClr val="tx1"/>
                </a:solidFill>
              </a:ln>
            </p:spPr>
            <p:txBody>
              <a:bodyPr/>
              <a:lstStyle/>
              <a:p>
                <a:r>
                  <a:rPr lang="en-US">
                    <a:noFill/>
                  </a:rPr>
                  <a:t> </a:t>
                </a:r>
              </a:p>
            </p:txBody>
          </p:sp>
        </mc:Fallback>
      </mc:AlternateContent>
      <p:sp>
        <p:nvSpPr>
          <p:cNvPr id="10" name="Oval 9">
            <a:extLst>
              <a:ext uri="{FF2B5EF4-FFF2-40B4-BE49-F238E27FC236}">
                <a16:creationId xmlns:a16="http://schemas.microsoft.com/office/drawing/2014/main" id="{D2525065-DBDB-454E-86C0-252598A9D647}"/>
              </a:ext>
            </a:extLst>
          </p:cNvPr>
          <p:cNvSpPr/>
          <p:nvPr/>
        </p:nvSpPr>
        <p:spPr>
          <a:xfrm>
            <a:off x="8263476" y="4504353"/>
            <a:ext cx="503853" cy="50385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0A1E695-E3AA-47B9-B0B5-8C27DDB60AD0}"/>
              </a:ext>
            </a:extLst>
          </p:cNvPr>
          <p:cNvSpPr/>
          <p:nvPr/>
        </p:nvSpPr>
        <p:spPr>
          <a:xfrm>
            <a:off x="9373819" y="5649045"/>
            <a:ext cx="1240971" cy="42920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POWER</a:t>
            </a:r>
          </a:p>
        </p:txBody>
      </p:sp>
      <p:sp>
        <p:nvSpPr>
          <p:cNvPr id="13" name="Rectangle 12">
            <a:extLst>
              <a:ext uri="{FF2B5EF4-FFF2-40B4-BE49-F238E27FC236}">
                <a16:creationId xmlns:a16="http://schemas.microsoft.com/office/drawing/2014/main" id="{F0764F8E-D05C-48F7-8553-96C81A7ED17B}"/>
              </a:ext>
            </a:extLst>
          </p:cNvPr>
          <p:cNvSpPr/>
          <p:nvPr/>
        </p:nvSpPr>
        <p:spPr>
          <a:xfrm>
            <a:off x="9905667" y="4546339"/>
            <a:ext cx="177276" cy="503853"/>
          </a:xfrm>
          <a:prstGeom prst="rect">
            <a:avLst/>
          </a:prstGeom>
          <a:solidFill>
            <a:schemeClr val="accent4">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1E1D4186-49C9-46F4-BDCB-22547B3D811C}"/>
              </a:ext>
            </a:extLst>
          </p:cNvPr>
          <p:cNvCxnSpPr>
            <a:cxnSpLocks/>
            <a:stCxn id="11" idx="0"/>
            <a:endCxn id="10" idx="5"/>
          </p:cNvCxnSpPr>
          <p:nvPr/>
        </p:nvCxnSpPr>
        <p:spPr>
          <a:xfrm flipH="1" flipV="1">
            <a:off x="8693541" y="4934418"/>
            <a:ext cx="1300764" cy="71462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C0F8ABC-7048-433C-943A-139B3D26B0DA}"/>
              </a:ext>
            </a:extLst>
          </p:cNvPr>
          <p:cNvCxnSpPr>
            <a:cxnSpLocks/>
            <a:stCxn id="11" idx="0"/>
            <a:endCxn id="13" idx="2"/>
          </p:cNvCxnSpPr>
          <p:nvPr/>
        </p:nvCxnSpPr>
        <p:spPr>
          <a:xfrm flipV="1">
            <a:off x="9994305" y="5050192"/>
            <a:ext cx="0" cy="598853"/>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580C780-4961-4BA4-B8CA-B38B92038145}"/>
              </a:ext>
            </a:extLst>
          </p:cNvPr>
          <p:cNvSpPr txBox="1"/>
          <p:nvPr/>
        </p:nvSpPr>
        <p:spPr>
          <a:xfrm>
            <a:off x="6482884" y="4539786"/>
            <a:ext cx="1847461" cy="369332"/>
          </a:xfrm>
          <a:prstGeom prst="rect">
            <a:avLst/>
          </a:prstGeom>
          <a:noFill/>
        </p:spPr>
        <p:txBody>
          <a:bodyPr wrap="square" rtlCol="0">
            <a:spAutoFit/>
          </a:bodyPr>
          <a:lstStyle/>
          <a:p>
            <a:r>
              <a:rPr lang="en-US" dirty="0"/>
              <a:t>Potentiometer</a:t>
            </a:r>
          </a:p>
        </p:txBody>
      </p:sp>
      <p:sp>
        <p:nvSpPr>
          <p:cNvPr id="21" name="TextBox 20">
            <a:extLst>
              <a:ext uri="{FF2B5EF4-FFF2-40B4-BE49-F238E27FC236}">
                <a16:creationId xmlns:a16="http://schemas.microsoft.com/office/drawing/2014/main" id="{33F826FB-9095-4266-B990-13A893083AB1}"/>
              </a:ext>
            </a:extLst>
          </p:cNvPr>
          <p:cNvSpPr txBox="1"/>
          <p:nvPr/>
        </p:nvSpPr>
        <p:spPr>
          <a:xfrm>
            <a:off x="10109378" y="4539786"/>
            <a:ext cx="1007707" cy="369332"/>
          </a:xfrm>
          <a:prstGeom prst="rect">
            <a:avLst/>
          </a:prstGeom>
          <a:noFill/>
        </p:spPr>
        <p:txBody>
          <a:bodyPr wrap="square" rtlCol="0">
            <a:spAutoFit/>
          </a:bodyPr>
          <a:lstStyle/>
          <a:p>
            <a:r>
              <a:rPr lang="en-US" dirty="0"/>
              <a:t>Resistor</a:t>
            </a:r>
          </a:p>
        </p:txBody>
      </p:sp>
      <p:cxnSp>
        <p:nvCxnSpPr>
          <p:cNvPr id="25" name="Straight Arrow Connector 24">
            <a:extLst>
              <a:ext uri="{FF2B5EF4-FFF2-40B4-BE49-F238E27FC236}">
                <a16:creationId xmlns:a16="http://schemas.microsoft.com/office/drawing/2014/main" id="{558F8430-E05C-44E2-B367-639AB9A8E5A3}"/>
              </a:ext>
            </a:extLst>
          </p:cNvPr>
          <p:cNvCxnSpPr>
            <a:cxnSpLocks/>
            <a:stCxn id="10" idx="0"/>
          </p:cNvCxnSpPr>
          <p:nvPr/>
        </p:nvCxnSpPr>
        <p:spPr>
          <a:xfrm flipV="1">
            <a:off x="8515403" y="3614085"/>
            <a:ext cx="0" cy="89026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EAC8BE9-1FD1-4F9C-B4DB-B4EC7EE97D05}"/>
              </a:ext>
            </a:extLst>
          </p:cNvPr>
          <p:cNvCxnSpPr>
            <a:cxnSpLocks/>
            <a:stCxn id="13" idx="0"/>
          </p:cNvCxnSpPr>
          <p:nvPr/>
        </p:nvCxnSpPr>
        <p:spPr>
          <a:xfrm flipV="1">
            <a:off x="9994305" y="3603951"/>
            <a:ext cx="0" cy="94238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597B8D18-BA49-411A-9FD4-2F2CB16700AF}"/>
              </a:ext>
            </a:extLst>
          </p:cNvPr>
          <p:cNvSpPr/>
          <p:nvPr/>
        </p:nvSpPr>
        <p:spPr>
          <a:xfrm>
            <a:off x="7969561" y="3949178"/>
            <a:ext cx="1091681" cy="247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CONTRAST</a:t>
            </a:r>
            <a:endParaRPr lang="en-US" dirty="0"/>
          </a:p>
        </p:txBody>
      </p:sp>
      <p:sp>
        <p:nvSpPr>
          <p:cNvPr id="24" name="Rectangle 23">
            <a:extLst>
              <a:ext uri="{FF2B5EF4-FFF2-40B4-BE49-F238E27FC236}">
                <a16:creationId xmlns:a16="http://schemas.microsoft.com/office/drawing/2014/main" id="{B16B93AA-996B-4A1A-80C9-27642440CCCE}"/>
              </a:ext>
            </a:extLst>
          </p:cNvPr>
          <p:cNvSpPr/>
          <p:nvPr/>
        </p:nvSpPr>
        <p:spPr>
          <a:xfrm>
            <a:off x="9448464" y="3946845"/>
            <a:ext cx="1091681" cy="247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BRIGHTNESS</a:t>
            </a:r>
            <a:endParaRPr lang="en-US" dirty="0"/>
          </a:p>
        </p:txBody>
      </p:sp>
      <p:sp>
        <p:nvSpPr>
          <p:cNvPr id="31" name="Oval 30">
            <a:extLst>
              <a:ext uri="{FF2B5EF4-FFF2-40B4-BE49-F238E27FC236}">
                <a16:creationId xmlns:a16="http://schemas.microsoft.com/office/drawing/2014/main" id="{3B2DF0BD-0E9D-45FB-8316-59F1DC4E4C93}"/>
              </a:ext>
            </a:extLst>
          </p:cNvPr>
          <p:cNvSpPr/>
          <p:nvPr/>
        </p:nvSpPr>
        <p:spPr>
          <a:xfrm>
            <a:off x="8390987" y="4632646"/>
            <a:ext cx="247265" cy="2472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8DEB415E-2831-4EAB-9718-DB0EC15AE484}"/>
              </a:ext>
            </a:extLst>
          </p:cNvPr>
          <p:cNvSpPr/>
          <p:nvPr/>
        </p:nvSpPr>
        <p:spPr>
          <a:xfrm>
            <a:off x="10507337" y="1325185"/>
            <a:ext cx="1195103" cy="668088"/>
          </a:xfrm>
          <a:prstGeom prst="rect">
            <a:avLst/>
          </a:prstGeom>
          <a:solidFill>
            <a:srgbClr val="7030A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dirty="0">
                <a:solidFill>
                  <a:schemeClr val="bg1"/>
                </a:solidFill>
              </a:rPr>
              <a:t>TEMPERATURE CALCULATION</a:t>
            </a:r>
            <a:endParaRPr lang="en-US" dirty="0">
              <a:solidFill>
                <a:schemeClr val="bg1"/>
              </a:solidFill>
            </a:endParaRPr>
          </a:p>
        </p:txBody>
      </p:sp>
      <p:cxnSp>
        <p:nvCxnSpPr>
          <p:cNvPr id="33" name="Straight Arrow Connector 32">
            <a:extLst>
              <a:ext uri="{FF2B5EF4-FFF2-40B4-BE49-F238E27FC236}">
                <a16:creationId xmlns:a16="http://schemas.microsoft.com/office/drawing/2014/main" id="{F032047D-48A5-436F-9DDC-9DE6D684B048}"/>
              </a:ext>
            </a:extLst>
          </p:cNvPr>
          <p:cNvCxnSpPr>
            <a:cxnSpLocks/>
            <a:stCxn id="29" idx="2"/>
            <a:endCxn id="4" idx="0"/>
          </p:cNvCxnSpPr>
          <p:nvPr/>
        </p:nvCxnSpPr>
        <p:spPr>
          <a:xfrm flipH="1">
            <a:off x="9205874" y="1997938"/>
            <a:ext cx="2789" cy="747594"/>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17DFF154-223B-4CCB-8875-27788A961D82}"/>
              </a:ext>
            </a:extLst>
          </p:cNvPr>
          <p:cNvSpPr txBox="1"/>
          <p:nvPr/>
        </p:nvSpPr>
        <p:spPr>
          <a:xfrm>
            <a:off x="7209125" y="2990074"/>
            <a:ext cx="685799" cy="369332"/>
          </a:xfrm>
          <a:prstGeom prst="rect">
            <a:avLst/>
          </a:prstGeom>
          <a:noFill/>
        </p:spPr>
        <p:txBody>
          <a:bodyPr wrap="square" rtlCol="0">
            <a:spAutoFit/>
          </a:bodyPr>
          <a:lstStyle/>
          <a:p>
            <a:r>
              <a:rPr lang="en-US" dirty="0"/>
              <a:t>LCD</a:t>
            </a:r>
          </a:p>
        </p:txBody>
      </p:sp>
      <p:sp>
        <p:nvSpPr>
          <p:cNvPr id="40" name="Rectangle 39">
            <a:extLst>
              <a:ext uri="{FF2B5EF4-FFF2-40B4-BE49-F238E27FC236}">
                <a16:creationId xmlns:a16="http://schemas.microsoft.com/office/drawing/2014/main" id="{42975076-809F-4F98-80D6-812CB2BD1F40}"/>
              </a:ext>
            </a:extLst>
          </p:cNvPr>
          <p:cNvSpPr/>
          <p:nvPr/>
        </p:nvSpPr>
        <p:spPr>
          <a:xfrm>
            <a:off x="7894919" y="5649045"/>
            <a:ext cx="1240971" cy="4292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GROUND</a:t>
            </a:r>
          </a:p>
        </p:txBody>
      </p:sp>
      <p:cxnSp>
        <p:nvCxnSpPr>
          <p:cNvPr id="43" name="Straight Arrow Connector 42">
            <a:extLst>
              <a:ext uri="{FF2B5EF4-FFF2-40B4-BE49-F238E27FC236}">
                <a16:creationId xmlns:a16="http://schemas.microsoft.com/office/drawing/2014/main" id="{D2F59D06-F736-4072-80DD-312EEAFD5AFF}"/>
              </a:ext>
            </a:extLst>
          </p:cNvPr>
          <p:cNvCxnSpPr>
            <a:cxnSpLocks/>
            <a:stCxn id="40" idx="0"/>
          </p:cNvCxnSpPr>
          <p:nvPr/>
        </p:nvCxnSpPr>
        <p:spPr>
          <a:xfrm flipV="1">
            <a:off x="8515405" y="5008207"/>
            <a:ext cx="6991" cy="64083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7FB831D-07E3-4787-838E-0B03A015E80C}"/>
              </a:ext>
            </a:extLst>
          </p:cNvPr>
          <p:cNvCxnSpPr>
            <a:cxnSpLocks/>
            <a:stCxn id="29" idx="3"/>
            <a:endCxn id="32" idx="1"/>
          </p:cNvCxnSpPr>
          <p:nvPr/>
        </p:nvCxnSpPr>
        <p:spPr>
          <a:xfrm flipV="1">
            <a:off x="9886691" y="1659229"/>
            <a:ext cx="620646" cy="4665"/>
          </a:xfrm>
          <a:prstGeom prst="straightConnector1">
            <a:avLst/>
          </a:prstGeom>
          <a:ln w="180975">
            <a:solidFill>
              <a:schemeClr val="accent5">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F2967864-E4B0-46E7-8C62-35934D82DD93}"/>
              </a:ext>
            </a:extLst>
          </p:cNvPr>
          <p:cNvSpPr/>
          <p:nvPr/>
        </p:nvSpPr>
        <p:spPr>
          <a:xfrm>
            <a:off x="8530634" y="1329850"/>
            <a:ext cx="1356057" cy="668088"/>
          </a:xfrm>
          <a:prstGeom prst="rect">
            <a:avLst/>
          </a:prstGeom>
          <a:ln w="190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dirty="0">
                <a:solidFill>
                  <a:schemeClr val="tx1"/>
                </a:solidFill>
              </a:rPr>
              <a:t>DIGITAL SIGNAL PROCESSING</a:t>
            </a:r>
            <a:endParaRPr lang="en-US" dirty="0">
              <a:solidFill>
                <a:schemeClr val="tx1"/>
              </a:solidFill>
            </a:endParaRPr>
          </a:p>
        </p:txBody>
      </p:sp>
      <p:cxnSp>
        <p:nvCxnSpPr>
          <p:cNvPr id="34" name="Straight Arrow Connector 33">
            <a:extLst>
              <a:ext uri="{FF2B5EF4-FFF2-40B4-BE49-F238E27FC236}">
                <a16:creationId xmlns:a16="http://schemas.microsoft.com/office/drawing/2014/main" id="{2CDCC1D2-6BEE-4F1F-AD6D-8774FBFF086F}"/>
              </a:ext>
            </a:extLst>
          </p:cNvPr>
          <p:cNvCxnSpPr>
            <a:cxnSpLocks/>
          </p:cNvCxnSpPr>
          <p:nvPr/>
        </p:nvCxnSpPr>
        <p:spPr>
          <a:xfrm flipH="1">
            <a:off x="8767329" y="2012220"/>
            <a:ext cx="2789" cy="747594"/>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6B4C4F4-BBAA-4B4F-82DB-AC483CB35E74}"/>
              </a:ext>
            </a:extLst>
          </p:cNvPr>
          <p:cNvCxnSpPr>
            <a:cxnSpLocks/>
          </p:cNvCxnSpPr>
          <p:nvPr/>
        </p:nvCxnSpPr>
        <p:spPr>
          <a:xfrm flipH="1">
            <a:off x="8986601" y="2012220"/>
            <a:ext cx="2789" cy="747594"/>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1D3B848-3977-4B57-9E65-36918AA5931F}"/>
              </a:ext>
            </a:extLst>
          </p:cNvPr>
          <p:cNvCxnSpPr>
            <a:cxnSpLocks/>
          </p:cNvCxnSpPr>
          <p:nvPr/>
        </p:nvCxnSpPr>
        <p:spPr>
          <a:xfrm flipH="1">
            <a:off x="9408054" y="1997741"/>
            <a:ext cx="2789" cy="747594"/>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FDF269B-8712-49D5-B671-6EE9D87528CC}"/>
              </a:ext>
            </a:extLst>
          </p:cNvPr>
          <p:cNvCxnSpPr>
            <a:cxnSpLocks/>
          </p:cNvCxnSpPr>
          <p:nvPr/>
        </p:nvCxnSpPr>
        <p:spPr>
          <a:xfrm flipH="1">
            <a:off x="9627128" y="1996319"/>
            <a:ext cx="2789" cy="747594"/>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60017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DE421-4A70-4DC6-B830-BAFD099CBD7D}"/>
              </a:ext>
            </a:extLst>
          </p:cNvPr>
          <p:cNvSpPr>
            <a:spLocks noGrp="1"/>
          </p:cNvSpPr>
          <p:nvPr>
            <p:ph type="title"/>
          </p:nvPr>
        </p:nvSpPr>
        <p:spPr/>
        <p:txBody>
          <a:bodyPr/>
          <a:lstStyle/>
          <a:p>
            <a:r>
              <a:rPr lang="en-US" dirty="0"/>
              <a:t>Start/Stop Buttons</a:t>
            </a:r>
          </a:p>
        </p:txBody>
      </p:sp>
      <p:sp>
        <p:nvSpPr>
          <p:cNvPr id="3" name="Content Placeholder 2">
            <a:extLst>
              <a:ext uri="{FF2B5EF4-FFF2-40B4-BE49-F238E27FC236}">
                <a16:creationId xmlns:a16="http://schemas.microsoft.com/office/drawing/2014/main" id="{237FAEE3-CFF6-44AB-9588-EE39089A2129}"/>
              </a:ext>
            </a:extLst>
          </p:cNvPr>
          <p:cNvSpPr>
            <a:spLocks noGrp="1"/>
          </p:cNvSpPr>
          <p:nvPr>
            <p:ph idx="1"/>
          </p:nvPr>
        </p:nvSpPr>
        <p:spPr>
          <a:xfrm>
            <a:off x="1066800" y="2103120"/>
            <a:ext cx="5202122" cy="3849624"/>
          </a:xfrm>
        </p:spPr>
        <p:txBody>
          <a:bodyPr>
            <a:normAutofit lnSpcReduction="10000"/>
          </a:bodyPr>
          <a:lstStyle/>
          <a:p>
            <a:r>
              <a:rPr lang="en-US" dirty="0"/>
              <a:t>Start button</a:t>
            </a:r>
          </a:p>
          <a:p>
            <a:pPr lvl="1"/>
            <a:r>
              <a:rPr lang="en-US" dirty="0"/>
              <a:t>Begins loop calculating temps which sends to LCD</a:t>
            </a:r>
          </a:p>
          <a:p>
            <a:pPr lvl="1"/>
            <a:r>
              <a:rPr lang="en-US" dirty="0"/>
              <a:t>Turns green LED on</a:t>
            </a:r>
          </a:p>
          <a:p>
            <a:r>
              <a:rPr lang="en-US" dirty="0"/>
              <a:t>Stop button</a:t>
            </a:r>
          </a:p>
          <a:p>
            <a:pPr lvl="1"/>
            <a:r>
              <a:rPr lang="en-US" dirty="0"/>
              <a:t>Terminates program and thermistor readings</a:t>
            </a:r>
          </a:p>
          <a:p>
            <a:pPr lvl="1"/>
            <a:r>
              <a:rPr lang="en-US" dirty="0"/>
              <a:t>Turns green LED off</a:t>
            </a:r>
          </a:p>
          <a:p>
            <a:r>
              <a:rPr lang="en-US" dirty="0"/>
              <a:t>Pressing button sends signal to microcontroller for limited time</a:t>
            </a:r>
          </a:p>
          <a:p>
            <a:r>
              <a:rPr lang="en-US" dirty="0"/>
              <a:t>Each loop checks which buttons send signal</a:t>
            </a:r>
          </a:p>
          <a:p>
            <a:r>
              <a:rPr lang="en-US" dirty="0"/>
              <a:t>DETAILS:</a:t>
            </a:r>
          </a:p>
          <a:p>
            <a:pPr lvl="1"/>
            <a:r>
              <a:rPr lang="en-US" dirty="0"/>
              <a:t>Start button immediately begins sampling</a:t>
            </a:r>
          </a:p>
          <a:p>
            <a:pPr lvl="1"/>
            <a:r>
              <a:rPr lang="en-US" dirty="0"/>
              <a:t>Stop button must be held until light turns off</a:t>
            </a:r>
          </a:p>
          <a:p>
            <a:pPr lvl="2"/>
            <a:r>
              <a:rPr lang="en-US" dirty="0"/>
              <a:t>Low sampling rates</a:t>
            </a:r>
          </a:p>
          <a:p>
            <a:pPr lvl="1"/>
            <a:endParaRPr lang="en-US" dirty="0"/>
          </a:p>
          <a:p>
            <a:pPr lvl="1"/>
            <a:endParaRPr lang="en-US" dirty="0"/>
          </a:p>
          <a:p>
            <a:endParaRPr lang="en-US" dirty="0"/>
          </a:p>
        </p:txBody>
      </p:sp>
      <p:sp>
        <p:nvSpPr>
          <p:cNvPr id="36" name="Rectangle 35">
            <a:extLst>
              <a:ext uri="{FF2B5EF4-FFF2-40B4-BE49-F238E27FC236}">
                <a16:creationId xmlns:a16="http://schemas.microsoft.com/office/drawing/2014/main" id="{EBCE90EB-C990-41E6-8DF4-8FEC4AE59EB2}"/>
              </a:ext>
            </a:extLst>
          </p:cNvPr>
          <p:cNvSpPr/>
          <p:nvPr/>
        </p:nvSpPr>
        <p:spPr>
          <a:xfrm>
            <a:off x="7347860" y="4748908"/>
            <a:ext cx="1236303" cy="429208"/>
          </a:xfrm>
          <a:prstGeom prst="rect">
            <a:avLst/>
          </a:prstGeom>
          <a:ln w="1905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POWER</a:t>
            </a:r>
          </a:p>
        </p:txBody>
      </p:sp>
      <p:sp>
        <p:nvSpPr>
          <p:cNvPr id="37" name="Rectangle 36">
            <a:extLst>
              <a:ext uri="{FF2B5EF4-FFF2-40B4-BE49-F238E27FC236}">
                <a16:creationId xmlns:a16="http://schemas.microsoft.com/office/drawing/2014/main" id="{F2B502BC-8C39-4CA0-8FDE-CB62E9DFC9FD}"/>
              </a:ext>
            </a:extLst>
          </p:cNvPr>
          <p:cNvSpPr/>
          <p:nvPr/>
        </p:nvSpPr>
        <p:spPr>
          <a:xfrm>
            <a:off x="7343192" y="1584986"/>
            <a:ext cx="1240971" cy="429208"/>
          </a:xfrm>
          <a:prstGeom prst="rect">
            <a:avLst/>
          </a:prstGeom>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GROUND</a:t>
            </a:r>
          </a:p>
        </p:txBody>
      </p:sp>
      <p:sp>
        <p:nvSpPr>
          <p:cNvPr id="38" name="Oval 37">
            <a:extLst>
              <a:ext uri="{FF2B5EF4-FFF2-40B4-BE49-F238E27FC236}">
                <a16:creationId xmlns:a16="http://schemas.microsoft.com/office/drawing/2014/main" id="{C994AC75-2D07-46C0-84BA-1D7F4F488126}"/>
              </a:ext>
            </a:extLst>
          </p:cNvPr>
          <p:cNvSpPr/>
          <p:nvPr/>
        </p:nvSpPr>
        <p:spPr>
          <a:xfrm>
            <a:off x="8350898" y="3188176"/>
            <a:ext cx="625152" cy="625152"/>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39" name="Oval 38">
            <a:extLst>
              <a:ext uri="{FF2B5EF4-FFF2-40B4-BE49-F238E27FC236}">
                <a16:creationId xmlns:a16="http://schemas.microsoft.com/office/drawing/2014/main" id="{65A9870A-EFFA-455A-A9BF-480C7752E425}"/>
              </a:ext>
            </a:extLst>
          </p:cNvPr>
          <p:cNvSpPr/>
          <p:nvPr/>
        </p:nvSpPr>
        <p:spPr>
          <a:xfrm>
            <a:off x="6871998" y="3188176"/>
            <a:ext cx="625152" cy="625152"/>
          </a:xfrm>
          <a:prstGeom prst="ellipse">
            <a:avLst/>
          </a:prstGeom>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800" dirty="0"/>
          </a:p>
        </p:txBody>
      </p:sp>
      <p:cxnSp>
        <p:nvCxnSpPr>
          <p:cNvPr id="40" name="Straight Arrow Connector 39">
            <a:extLst>
              <a:ext uri="{FF2B5EF4-FFF2-40B4-BE49-F238E27FC236}">
                <a16:creationId xmlns:a16="http://schemas.microsoft.com/office/drawing/2014/main" id="{FD927AD7-BBBB-4215-B02B-139640E2F2A6}"/>
              </a:ext>
            </a:extLst>
          </p:cNvPr>
          <p:cNvCxnSpPr>
            <a:cxnSpLocks/>
            <a:stCxn id="36" idx="0"/>
            <a:endCxn id="39" idx="4"/>
          </p:cNvCxnSpPr>
          <p:nvPr/>
        </p:nvCxnSpPr>
        <p:spPr>
          <a:xfrm flipH="1" flipV="1">
            <a:off x="7184574" y="3813328"/>
            <a:ext cx="781438" cy="93558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0553D46-46E1-4131-B41F-72B006780B36}"/>
              </a:ext>
            </a:extLst>
          </p:cNvPr>
          <p:cNvCxnSpPr>
            <a:cxnSpLocks/>
            <a:stCxn id="36" idx="0"/>
            <a:endCxn id="38" idx="4"/>
          </p:cNvCxnSpPr>
          <p:nvPr/>
        </p:nvCxnSpPr>
        <p:spPr>
          <a:xfrm flipV="1">
            <a:off x="7966012" y="3813328"/>
            <a:ext cx="697462" cy="93558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D03849E-B6B7-475C-8AE4-C651B01B3EB8}"/>
              </a:ext>
            </a:extLst>
          </p:cNvPr>
          <p:cNvCxnSpPr>
            <a:cxnSpLocks/>
            <a:stCxn id="37" idx="2"/>
            <a:endCxn id="59" idx="0"/>
          </p:cNvCxnSpPr>
          <p:nvPr/>
        </p:nvCxnSpPr>
        <p:spPr>
          <a:xfrm flipH="1">
            <a:off x="7184574" y="2014194"/>
            <a:ext cx="779104" cy="37698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582D21A0-0985-4E57-9A53-BCD23FF776E3}"/>
              </a:ext>
            </a:extLst>
          </p:cNvPr>
          <p:cNvSpPr/>
          <p:nvPr/>
        </p:nvSpPr>
        <p:spPr>
          <a:xfrm>
            <a:off x="8588829" y="2385861"/>
            <a:ext cx="177276" cy="503853"/>
          </a:xfrm>
          <a:prstGeom prst="rect">
            <a:avLst/>
          </a:prstGeom>
          <a:solidFill>
            <a:schemeClr val="accent4">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48B20F40-77BC-4ED6-BE35-67D6699ED0B0}"/>
                  </a:ext>
                </a:extLst>
              </p:cNvPr>
              <p:cNvSpPr txBox="1"/>
              <p:nvPr/>
            </p:nvSpPr>
            <p:spPr>
              <a:xfrm>
                <a:off x="6363470" y="2454743"/>
                <a:ext cx="1275189" cy="369332"/>
              </a:xfrm>
              <a:prstGeom prst="rect">
                <a:avLst/>
              </a:prstGeom>
              <a:noFill/>
            </p:spPr>
            <p:txBody>
              <a:bodyPr wrap="square" rtlCol="0">
                <a:spAutoFit/>
              </a:bodyPr>
              <a:lstStyle/>
              <a:p>
                <a:r>
                  <a:rPr lang="en-US" dirty="0"/>
                  <a:t>10</a:t>
                </a:r>
                <a14:m>
                  <m:oMath xmlns:m="http://schemas.openxmlformats.org/officeDocument/2006/math">
                    <m:r>
                      <a:rPr lang="en-US" b="0" i="1" smtClean="0">
                        <a:latin typeface="Cambria Math" panose="02040503050406030204" pitchFamily="18" charset="0"/>
                      </a:rPr>
                      <m:t>𝑘</m:t>
                    </m:r>
                    <m:r>
                      <m:rPr>
                        <m:sty m:val="p"/>
                      </m:rPr>
                      <a:rPr lang="el-GR" b="0" i="1" smtClean="0">
                        <a:latin typeface="Cambria Math" panose="02040503050406030204" pitchFamily="18" charset="0"/>
                        <a:ea typeface="Cambria Math" panose="02040503050406030204" pitchFamily="18" charset="0"/>
                      </a:rPr>
                      <m:t>Ω</m:t>
                    </m:r>
                  </m:oMath>
                </a14:m>
                <a:endParaRPr lang="en-US" dirty="0"/>
              </a:p>
            </p:txBody>
          </p:sp>
        </mc:Choice>
        <mc:Fallback xmlns="">
          <p:sp>
            <p:nvSpPr>
              <p:cNvPr id="58" name="TextBox 57">
                <a:extLst>
                  <a:ext uri="{FF2B5EF4-FFF2-40B4-BE49-F238E27FC236}">
                    <a16:creationId xmlns:a16="http://schemas.microsoft.com/office/drawing/2014/main" id="{48B20F40-77BC-4ED6-BE35-67D6699ED0B0}"/>
                  </a:ext>
                </a:extLst>
              </p:cNvPr>
              <p:cNvSpPr txBox="1">
                <a:spLocks noRot="1" noChangeAspect="1" noMove="1" noResize="1" noEditPoints="1" noAdjustHandles="1" noChangeArrowheads="1" noChangeShapeType="1" noTextEdit="1"/>
              </p:cNvSpPr>
              <p:nvPr/>
            </p:nvSpPr>
            <p:spPr>
              <a:xfrm>
                <a:off x="6363470" y="2454743"/>
                <a:ext cx="1275189" cy="369332"/>
              </a:xfrm>
              <a:prstGeom prst="rect">
                <a:avLst/>
              </a:prstGeom>
              <a:blipFill>
                <a:blip r:embed="rId2"/>
                <a:stretch>
                  <a:fillRect l="-4306" t="-10000" b="-26667"/>
                </a:stretch>
              </a:blipFill>
            </p:spPr>
            <p:txBody>
              <a:bodyPr/>
              <a:lstStyle/>
              <a:p>
                <a:r>
                  <a:rPr lang="en-US">
                    <a:noFill/>
                  </a:rPr>
                  <a:t> </a:t>
                </a:r>
              </a:p>
            </p:txBody>
          </p:sp>
        </mc:Fallback>
      </mc:AlternateContent>
      <p:sp>
        <p:nvSpPr>
          <p:cNvPr id="59" name="Rectangle 58">
            <a:extLst>
              <a:ext uri="{FF2B5EF4-FFF2-40B4-BE49-F238E27FC236}">
                <a16:creationId xmlns:a16="http://schemas.microsoft.com/office/drawing/2014/main" id="{0A22C812-7D8D-4872-950C-FE34E7317227}"/>
              </a:ext>
            </a:extLst>
          </p:cNvPr>
          <p:cNvSpPr/>
          <p:nvPr/>
        </p:nvSpPr>
        <p:spPr>
          <a:xfrm>
            <a:off x="7095936" y="2391183"/>
            <a:ext cx="177276" cy="503853"/>
          </a:xfrm>
          <a:prstGeom prst="rect">
            <a:avLst/>
          </a:prstGeom>
          <a:solidFill>
            <a:schemeClr val="accent4">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Arrow Connector 62">
            <a:extLst>
              <a:ext uri="{FF2B5EF4-FFF2-40B4-BE49-F238E27FC236}">
                <a16:creationId xmlns:a16="http://schemas.microsoft.com/office/drawing/2014/main" id="{10606B30-1F36-4D43-9DA6-A23B51720270}"/>
              </a:ext>
            </a:extLst>
          </p:cNvPr>
          <p:cNvCxnSpPr>
            <a:cxnSpLocks/>
            <a:stCxn id="37" idx="2"/>
            <a:endCxn id="57" idx="0"/>
          </p:cNvCxnSpPr>
          <p:nvPr/>
        </p:nvCxnSpPr>
        <p:spPr>
          <a:xfrm>
            <a:off x="7963678" y="2014194"/>
            <a:ext cx="713789" cy="37166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BAAC271-449F-4F35-A570-4ABA00DAC03D}"/>
              </a:ext>
            </a:extLst>
          </p:cNvPr>
          <p:cNvCxnSpPr>
            <a:cxnSpLocks/>
            <a:stCxn id="59" idx="2"/>
            <a:endCxn id="39" idx="0"/>
          </p:cNvCxnSpPr>
          <p:nvPr/>
        </p:nvCxnSpPr>
        <p:spPr>
          <a:xfrm>
            <a:off x="7184574" y="2895036"/>
            <a:ext cx="0" cy="29314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C6E9D298-7A99-44F2-8A59-FFA8BDA4CF09}"/>
              </a:ext>
            </a:extLst>
          </p:cNvPr>
          <p:cNvCxnSpPr>
            <a:cxnSpLocks/>
            <a:stCxn id="57" idx="2"/>
            <a:endCxn id="38" idx="0"/>
          </p:cNvCxnSpPr>
          <p:nvPr/>
        </p:nvCxnSpPr>
        <p:spPr>
          <a:xfrm flipH="1">
            <a:off x="8663474" y="2889714"/>
            <a:ext cx="13993" cy="298462"/>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A5873AE-C492-4793-BD1E-2FBC27E994C2}"/>
              </a:ext>
            </a:extLst>
          </p:cNvPr>
          <p:cNvCxnSpPr>
            <a:cxnSpLocks/>
            <a:stCxn id="75" idx="0"/>
            <a:endCxn id="74" idx="0"/>
          </p:cNvCxnSpPr>
          <p:nvPr/>
        </p:nvCxnSpPr>
        <p:spPr>
          <a:xfrm>
            <a:off x="9598082" y="1806029"/>
            <a:ext cx="991692" cy="60014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9500E867-B697-47AB-B54E-7182C5FF306B}"/>
              </a:ext>
            </a:extLst>
          </p:cNvPr>
          <p:cNvSpPr/>
          <p:nvPr/>
        </p:nvSpPr>
        <p:spPr>
          <a:xfrm>
            <a:off x="10479358" y="2406169"/>
            <a:ext cx="220831" cy="438539"/>
          </a:xfrm>
          <a:prstGeom prst="rect">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67D93617-1EBF-48BA-8A6D-AAFDBA00C06B}"/>
              </a:ext>
            </a:extLst>
          </p:cNvPr>
          <p:cNvSpPr/>
          <p:nvPr/>
        </p:nvSpPr>
        <p:spPr>
          <a:xfrm rot="5400000">
            <a:off x="9257517" y="1554102"/>
            <a:ext cx="177276" cy="503853"/>
          </a:xfrm>
          <a:prstGeom prst="rect">
            <a:avLst/>
          </a:prstGeom>
          <a:solidFill>
            <a:schemeClr val="accent4">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Arrow Connector 76">
            <a:extLst>
              <a:ext uri="{FF2B5EF4-FFF2-40B4-BE49-F238E27FC236}">
                <a16:creationId xmlns:a16="http://schemas.microsoft.com/office/drawing/2014/main" id="{EE9AFB3D-6EC4-4A54-90E8-EAF275F3F250}"/>
              </a:ext>
            </a:extLst>
          </p:cNvPr>
          <p:cNvCxnSpPr>
            <a:cxnSpLocks/>
            <a:stCxn id="37" idx="3"/>
            <a:endCxn id="75" idx="2"/>
          </p:cNvCxnSpPr>
          <p:nvPr/>
        </p:nvCxnSpPr>
        <p:spPr>
          <a:xfrm>
            <a:off x="8584163" y="1799590"/>
            <a:ext cx="510066" cy="643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4766B6F9-0FD0-4C64-8DC3-8E51BDB7D366}"/>
              </a:ext>
            </a:extLst>
          </p:cNvPr>
          <p:cNvSpPr txBox="1"/>
          <p:nvPr/>
        </p:nvSpPr>
        <p:spPr>
          <a:xfrm>
            <a:off x="7540698" y="3359723"/>
            <a:ext cx="1275189" cy="307777"/>
          </a:xfrm>
          <a:prstGeom prst="rect">
            <a:avLst/>
          </a:prstGeom>
          <a:noFill/>
        </p:spPr>
        <p:txBody>
          <a:bodyPr wrap="square" rtlCol="0">
            <a:spAutoFit/>
          </a:bodyPr>
          <a:lstStyle/>
          <a:p>
            <a:r>
              <a:rPr lang="en-US" sz="1400" dirty="0"/>
              <a:t>Buttons</a:t>
            </a:r>
          </a:p>
        </p:txBody>
      </p:sp>
      <p:sp>
        <p:nvSpPr>
          <p:cNvPr id="89" name="Rectangle 88">
            <a:extLst>
              <a:ext uri="{FF2B5EF4-FFF2-40B4-BE49-F238E27FC236}">
                <a16:creationId xmlns:a16="http://schemas.microsoft.com/office/drawing/2014/main" id="{C9B8D821-A760-45B6-A226-38E266E6CC52}"/>
              </a:ext>
            </a:extLst>
          </p:cNvPr>
          <p:cNvSpPr/>
          <p:nvPr/>
        </p:nvSpPr>
        <p:spPr>
          <a:xfrm>
            <a:off x="9912587" y="4268601"/>
            <a:ext cx="1356057" cy="668088"/>
          </a:xfrm>
          <a:prstGeom prst="rect">
            <a:avLst/>
          </a:prstGeom>
          <a:ln w="190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dirty="0">
                <a:solidFill>
                  <a:schemeClr val="tx1"/>
                </a:solidFill>
              </a:rPr>
              <a:t>DIGITAL SIGNAL PROCESSING</a:t>
            </a:r>
            <a:endParaRPr lang="en-US" dirty="0">
              <a:solidFill>
                <a:schemeClr val="tx1"/>
              </a:solidFill>
            </a:endParaRPr>
          </a:p>
        </p:txBody>
      </p:sp>
      <p:cxnSp>
        <p:nvCxnSpPr>
          <p:cNvPr id="90" name="Straight Arrow Connector 89">
            <a:extLst>
              <a:ext uri="{FF2B5EF4-FFF2-40B4-BE49-F238E27FC236}">
                <a16:creationId xmlns:a16="http://schemas.microsoft.com/office/drawing/2014/main" id="{3666DC90-3D5F-43DE-A175-92DD04D56FDB}"/>
              </a:ext>
            </a:extLst>
          </p:cNvPr>
          <p:cNvCxnSpPr>
            <a:cxnSpLocks/>
            <a:stCxn id="39" idx="5"/>
          </p:cNvCxnSpPr>
          <p:nvPr/>
        </p:nvCxnSpPr>
        <p:spPr>
          <a:xfrm>
            <a:off x="7405599" y="3721777"/>
            <a:ext cx="2503795" cy="112203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64276460-F72A-4DE0-BD17-A9956B1048BD}"/>
              </a:ext>
            </a:extLst>
          </p:cNvPr>
          <p:cNvCxnSpPr>
            <a:cxnSpLocks/>
            <a:stCxn id="38" idx="5"/>
          </p:cNvCxnSpPr>
          <p:nvPr/>
        </p:nvCxnSpPr>
        <p:spPr>
          <a:xfrm>
            <a:off x="8884499" y="3721777"/>
            <a:ext cx="1024895" cy="73005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9623BD36-7545-47F2-BA5C-5D48EFA3839E}"/>
              </a:ext>
            </a:extLst>
          </p:cNvPr>
          <p:cNvCxnSpPr>
            <a:cxnSpLocks/>
            <a:stCxn id="89" idx="0"/>
            <a:endCxn id="74" idx="2"/>
          </p:cNvCxnSpPr>
          <p:nvPr/>
        </p:nvCxnSpPr>
        <p:spPr>
          <a:xfrm flipH="1" flipV="1">
            <a:off x="10589774" y="2844708"/>
            <a:ext cx="842" cy="1423893"/>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66970FB7-E12C-4F03-B10F-79E4D86F099B}"/>
              </a:ext>
            </a:extLst>
          </p:cNvPr>
          <p:cNvSpPr txBox="1"/>
          <p:nvPr/>
        </p:nvSpPr>
        <p:spPr>
          <a:xfrm>
            <a:off x="10794737" y="2440772"/>
            <a:ext cx="660925" cy="369332"/>
          </a:xfrm>
          <a:prstGeom prst="rect">
            <a:avLst/>
          </a:prstGeom>
          <a:noFill/>
        </p:spPr>
        <p:txBody>
          <a:bodyPr wrap="square" rtlCol="0">
            <a:spAutoFit/>
          </a:bodyPr>
          <a:lstStyle/>
          <a:p>
            <a:r>
              <a:rPr lang="en-US" dirty="0"/>
              <a:t>LED</a:t>
            </a:r>
          </a:p>
        </p:txBody>
      </p:sp>
      <p:sp>
        <p:nvSpPr>
          <p:cNvPr id="30" name="TextBox 29">
            <a:extLst>
              <a:ext uri="{FF2B5EF4-FFF2-40B4-BE49-F238E27FC236}">
                <a16:creationId xmlns:a16="http://schemas.microsoft.com/office/drawing/2014/main" id="{B3653992-4022-4BE5-B163-83148BEDCE3A}"/>
              </a:ext>
            </a:extLst>
          </p:cNvPr>
          <p:cNvSpPr txBox="1"/>
          <p:nvPr/>
        </p:nvSpPr>
        <p:spPr>
          <a:xfrm>
            <a:off x="6147324" y="3328945"/>
            <a:ext cx="769388" cy="369332"/>
          </a:xfrm>
          <a:prstGeom prst="rect">
            <a:avLst/>
          </a:prstGeom>
          <a:noFill/>
        </p:spPr>
        <p:txBody>
          <a:bodyPr wrap="square" rtlCol="0">
            <a:spAutoFit/>
          </a:bodyPr>
          <a:lstStyle/>
          <a:p>
            <a:r>
              <a:rPr lang="en-US" dirty="0"/>
              <a:t>STOP</a:t>
            </a:r>
          </a:p>
        </p:txBody>
      </p:sp>
      <p:sp>
        <p:nvSpPr>
          <p:cNvPr id="31" name="TextBox 30">
            <a:extLst>
              <a:ext uri="{FF2B5EF4-FFF2-40B4-BE49-F238E27FC236}">
                <a16:creationId xmlns:a16="http://schemas.microsoft.com/office/drawing/2014/main" id="{932380C3-6D41-451A-A084-DEFE5F67181F}"/>
              </a:ext>
            </a:extLst>
          </p:cNvPr>
          <p:cNvSpPr txBox="1"/>
          <p:nvPr/>
        </p:nvSpPr>
        <p:spPr>
          <a:xfrm>
            <a:off x="9015306" y="3301681"/>
            <a:ext cx="853370" cy="369332"/>
          </a:xfrm>
          <a:prstGeom prst="rect">
            <a:avLst/>
          </a:prstGeom>
          <a:noFill/>
        </p:spPr>
        <p:txBody>
          <a:bodyPr wrap="square" rtlCol="0">
            <a:spAutoFit/>
          </a:bodyPr>
          <a:lstStyle/>
          <a:p>
            <a:r>
              <a:rPr lang="en-US" dirty="0"/>
              <a:t>START</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17D8330-3859-47F2-9F18-B03D6D52E906}"/>
                  </a:ext>
                </a:extLst>
              </p:cNvPr>
              <p:cNvSpPr txBox="1"/>
              <p:nvPr/>
            </p:nvSpPr>
            <p:spPr>
              <a:xfrm>
                <a:off x="7897929" y="2457592"/>
                <a:ext cx="779119" cy="369332"/>
              </a:xfrm>
              <a:prstGeom prst="rect">
                <a:avLst/>
              </a:prstGeom>
              <a:noFill/>
            </p:spPr>
            <p:txBody>
              <a:bodyPr wrap="square" rtlCol="0">
                <a:spAutoFit/>
              </a:bodyPr>
              <a:lstStyle/>
              <a:p>
                <a:r>
                  <a:rPr lang="en-US" dirty="0"/>
                  <a:t>10</a:t>
                </a:r>
                <a14:m>
                  <m:oMath xmlns:m="http://schemas.openxmlformats.org/officeDocument/2006/math">
                    <m:r>
                      <a:rPr lang="en-US" b="0" i="1" smtClean="0">
                        <a:latin typeface="Cambria Math" panose="02040503050406030204" pitchFamily="18" charset="0"/>
                      </a:rPr>
                      <m:t>𝑘</m:t>
                    </m:r>
                    <m:r>
                      <m:rPr>
                        <m:sty m:val="p"/>
                      </m:rPr>
                      <a:rPr lang="el-GR" b="0" i="1" smtClean="0">
                        <a:latin typeface="Cambria Math" panose="02040503050406030204" pitchFamily="18" charset="0"/>
                        <a:ea typeface="Cambria Math" panose="02040503050406030204" pitchFamily="18" charset="0"/>
                      </a:rPr>
                      <m:t>Ω</m:t>
                    </m:r>
                  </m:oMath>
                </a14:m>
                <a:endParaRPr lang="en-US" dirty="0"/>
              </a:p>
            </p:txBody>
          </p:sp>
        </mc:Choice>
        <mc:Fallback xmlns="">
          <p:sp>
            <p:nvSpPr>
              <p:cNvPr id="32" name="TextBox 31">
                <a:extLst>
                  <a:ext uri="{FF2B5EF4-FFF2-40B4-BE49-F238E27FC236}">
                    <a16:creationId xmlns:a16="http://schemas.microsoft.com/office/drawing/2014/main" id="{F17D8330-3859-47F2-9F18-B03D6D52E906}"/>
                  </a:ext>
                </a:extLst>
              </p:cNvPr>
              <p:cNvSpPr txBox="1">
                <a:spLocks noRot="1" noChangeAspect="1" noMove="1" noResize="1" noEditPoints="1" noAdjustHandles="1" noChangeArrowheads="1" noChangeShapeType="1" noTextEdit="1"/>
              </p:cNvSpPr>
              <p:nvPr/>
            </p:nvSpPr>
            <p:spPr>
              <a:xfrm>
                <a:off x="7897929" y="2457592"/>
                <a:ext cx="779119" cy="369332"/>
              </a:xfrm>
              <a:prstGeom prst="rect">
                <a:avLst/>
              </a:prstGeom>
              <a:blipFill>
                <a:blip r:embed="rId3"/>
                <a:stretch>
                  <a:fillRect l="-7087"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8D6D9EF-5C33-4FD9-B7B7-811FEFA00E3C}"/>
                  </a:ext>
                </a:extLst>
              </p:cNvPr>
              <p:cNvSpPr txBox="1"/>
              <p:nvPr/>
            </p:nvSpPr>
            <p:spPr>
              <a:xfrm>
                <a:off x="8956595" y="1296350"/>
                <a:ext cx="779119" cy="369332"/>
              </a:xfrm>
              <a:prstGeom prst="rect">
                <a:avLst/>
              </a:prstGeom>
              <a:noFill/>
            </p:spPr>
            <p:txBody>
              <a:bodyPr wrap="square" rtlCol="0">
                <a:spAutoFit/>
              </a:bodyPr>
              <a:lstStyle/>
              <a:p>
                <a:r>
                  <a:rPr lang="en-US" dirty="0"/>
                  <a:t>220</a:t>
                </a:r>
                <a14:m>
                  <m:oMath xmlns:m="http://schemas.openxmlformats.org/officeDocument/2006/math">
                    <m:r>
                      <m:rPr>
                        <m:sty m:val="p"/>
                      </m:rPr>
                      <a:rPr lang="el-GR" b="0" i="1" smtClean="0">
                        <a:latin typeface="Cambria Math" panose="02040503050406030204" pitchFamily="18" charset="0"/>
                        <a:ea typeface="Cambria Math" panose="02040503050406030204" pitchFamily="18" charset="0"/>
                      </a:rPr>
                      <m:t>Ω</m:t>
                    </m:r>
                  </m:oMath>
                </a14:m>
                <a:endParaRPr lang="en-US" dirty="0"/>
              </a:p>
            </p:txBody>
          </p:sp>
        </mc:Choice>
        <mc:Fallback xmlns="">
          <p:sp>
            <p:nvSpPr>
              <p:cNvPr id="33" name="TextBox 32">
                <a:extLst>
                  <a:ext uri="{FF2B5EF4-FFF2-40B4-BE49-F238E27FC236}">
                    <a16:creationId xmlns:a16="http://schemas.microsoft.com/office/drawing/2014/main" id="{98D6D9EF-5C33-4FD9-B7B7-811FEFA00E3C}"/>
                  </a:ext>
                </a:extLst>
              </p:cNvPr>
              <p:cNvSpPr txBox="1">
                <a:spLocks noRot="1" noChangeAspect="1" noMove="1" noResize="1" noEditPoints="1" noAdjustHandles="1" noChangeArrowheads="1" noChangeShapeType="1" noTextEdit="1"/>
              </p:cNvSpPr>
              <p:nvPr/>
            </p:nvSpPr>
            <p:spPr>
              <a:xfrm>
                <a:off x="8956595" y="1296350"/>
                <a:ext cx="779119" cy="369332"/>
              </a:xfrm>
              <a:prstGeom prst="rect">
                <a:avLst/>
              </a:prstGeom>
              <a:blipFill>
                <a:blip r:embed="rId4"/>
                <a:stretch>
                  <a:fillRect l="-6250" t="-10000" b="-26667"/>
                </a:stretch>
              </a:blipFill>
            </p:spPr>
            <p:txBody>
              <a:bodyPr/>
              <a:lstStyle/>
              <a:p>
                <a:r>
                  <a:rPr lang="en-US">
                    <a:noFill/>
                  </a:rPr>
                  <a:t> </a:t>
                </a:r>
              </a:p>
            </p:txBody>
          </p:sp>
        </mc:Fallback>
      </mc:AlternateContent>
      <p:sp>
        <p:nvSpPr>
          <p:cNvPr id="43" name="Rectangle 42">
            <a:extLst>
              <a:ext uri="{FF2B5EF4-FFF2-40B4-BE49-F238E27FC236}">
                <a16:creationId xmlns:a16="http://schemas.microsoft.com/office/drawing/2014/main" id="{B5D39D52-D823-492B-833C-20703FE00E9B}"/>
              </a:ext>
            </a:extLst>
          </p:cNvPr>
          <p:cNvSpPr/>
          <p:nvPr/>
        </p:nvSpPr>
        <p:spPr>
          <a:xfrm>
            <a:off x="9962282" y="5821514"/>
            <a:ext cx="1250280" cy="273971"/>
          </a:xfrm>
          <a:prstGeom prst="rect">
            <a:avLst/>
          </a:prstGeom>
          <a:solidFill>
            <a:srgbClr val="7030A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dirty="0">
                <a:solidFill>
                  <a:schemeClr val="bg1"/>
                </a:solidFill>
              </a:rPr>
              <a:t>CONDITIONALS</a:t>
            </a:r>
            <a:endParaRPr lang="en-US" dirty="0">
              <a:solidFill>
                <a:schemeClr val="bg1"/>
              </a:solidFill>
            </a:endParaRPr>
          </a:p>
        </p:txBody>
      </p:sp>
      <p:cxnSp>
        <p:nvCxnSpPr>
          <p:cNvPr id="44" name="Straight Arrow Connector 43">
            <a:extLst>
              <a:ext uri="{FF2B5EF4-FFF2-40B4-BE49-F238E27FC236}">
                <a16:creationId xmlns:a16="http://schemas.microsoft.com/office/drawing/2014/main" id="{40DB9EF5-33E1-4394-92A7-606816368036}"/>
              </a:ext>
            </a:extLst>
          </p:cNvPr>
          <p:cNvCxnSpPr>
            <a:cxnSpLocks/>
            <a:stCxn id="89" idx="2"/>
            <a:endCxn id="43" idx="0"/>
          </p:cNvCxnSpPr>
          <p:nvPr/>
        </p:nvCxnSpPr>
        <p:spPr>
          <a:xfrm flipH="1">
            <a:off x="10587422" y="4936689"/>
            <a:ext cx="3194" cy="884825"/>
          </a:xfrm>
          <a:prstGeom prst="straightConnector1">
            <a:avLst/>
          </a:prstGeom>
          <a:ln w="180975">
            <a:solidFill>
              <a:schemeClr val="accent5">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4793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1F710-161E-490B-B121-A3B8FCB8DCFD}"/>
              </a:ext>
            </a:extLst>
          </p:cNvPr>
          <p:cNvSpPr>
            <a:spLocks noGrp="1"/>
          </p:cNvSpPr>
          <p:nvPr>
            <p:ph type="ctrTitle"/>
          </p:nvPr>
        </p:nvSpPr>
        <p:spPr/>
        <p:txBody>
          <a:bodyPr/>
          <a:lstStyle/>
          <a:p>
            <a:r>
              <a:rPr lang="en-US" dirty="0"/>
              <a:t>Project overview</a:t>
            </a:r>
          </a:p>
        </p:txBody>
      </p:sp>
      <p:sp>
        <p:nvSpPr>
          <p:cNvPr id="3" name="Subtitle 2">
            <a:extLst>
              <a:ext uri="{FF2B5EF4-FFF2-40B4-BE49-F238E27FC236}">
                <a16:creationId xmlns:a16="http://schemas.microsoft.com/office/drawing/2014/main" id="{05430A70-619E-4EB5-8957-85AFC353FA74}"/>
              </a:ext>
            </a:extLst>
          </p:cNvPr>
          <p:cNvSpPr>
            <a:spLocks noGrp="1"/>
          </p:cNvSpPr>
          <p:nvPr>
            <p:ph type="subTitle" idx="1"/>
          </p:nvPr>
        </p:nvSpPr>
        <p:spPr/>
        <p:txBody>
          <a:bodyPr/>
          <a:lstStyle/>
          <a:p>
            <a:r>
              <a:rPr lang="en-US" dirty="0"/>
              <a:t>Section 1</a:t>
            </a:r>
          </a:p>
        </p:txBody>
      </p:sp>
    </p:spTree>
    <p:extLst>
      <p:ext uri="{BB962C8B-B14F-4D97-AF65-F5344CB8AC3E}">
        <p14:creationId xmlns:p14="http://schemas.microsoft.com/office/powerpoint/2010/main" val="15707994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30D2B-72E2-4959-827D-86F3D7F8022D}"/>
              </a:ext>
            </a:extLst>
          </p:cNvPr>
          <p:cNvSpPr>
            <a:spLocks noGrp="1"/>
          </p:cNvSpPr>
          <p:nvPr>
            <p:ph type="title"/>
          </p:nvPr>
        </p:nvSpPr>
        <p:spPr/>
        <p:txBody>
          <a:bodyPr/>
          <a:lstStyle/>
          <a:p>
            <a:r>
              <a:rPr lang="en-US" dirty="0"/>
              <a:t>Thermistor Voltage Divider</a:t>
            </a:r>
          </a:p>
        </p:txBody>
      </p:sp>
      <p:sp>
        <p:nvSpPr>
          <p:cNvPr id="3" name="Content Placeholder 2">
            <a:extLst>
              <a:ext uri="{FF2B5EF4-FFF2-40B4-BE49-F238E27FC236}">
                <a16:creationId xmlns:a16="http://schemas.microsoft.com/office/drawing/2014/main" id="{24EEC4A1-EFDE-4D2F-B892-CBCCB388609B}"/>
              </a:ext>
            </a:extLst>
          </p:cNvPr>
          <p:cNvSpPr>
            <a:spLocks noGrp="1"/>
          </p:cNvSpPr>
          <p:nvPr>
            <p:ph idx="1"/>
          </p:nvPr>
        </p:nvSpPr>
        <p:spPr>
          <a:xfrm>
            <a:off x="1066800" y="2103120"/>
            <a:ext cx="5029200" cy="3849624"/>
          </a:xfrm>
        </p:spPr>
        <p:txBody>
          <a:bodyPr>
            <a:normAutofit lnSpcReduction="10000"/>
          </a:bodyPr>
          <a:lstStyle/>
          <a:p>
            <a:r>
              <a:rPr lang="en-US" dirty="0"/>
              <a:t>Produces Output Voltage dependent on thermistor resistance</a:t>
            </a:r>
          </a:p>
          <a:p>
            <a:r>
              <a:rPr lang="en-US" dirty="0"/>
              <a:t>Arduino program to calculate thermistor resistance </a:t>
            </a:r>
          </a:p>
          <a:p>
            <a:r>
              <a:rPr lang="en-US" dirty="0"/>
              <a:t>Uses 10kOhm resistor in series with thermistor</a:t>
            </a:r>
          </a:p>
          <a:p>
            <a:r>
              <a:rPr lang="en-US" dirty="0"/>
              <a:t>3.3V input voltage</a:t>
            </a:r>
          </a:p>
          <a:p>
            <a:pPr lvl="1"/>
            <a:r>
              <a:rPr lang="en-US" dirty="0"/>
              <a:t>Exact voltage measured with AREF EXTERNAL</a:t>
            </a:r>
          </a:p>
          <a:p>
            <a:pPr lvl="1"/>
            <a:r>
              <a:rPr lang="en-US" dirty="0"/>
              <a:t>3.3 V vs 5 V</a:t>
            </a:r>
          </a:p>
          <a:p>
            <a:pPr lvl="2"/>
            <a:r>
              <a:rPr lang="en-US" dirty="0"/>
              <a:t>5 V input fluctuates more based on:</a:t>
            </a:r>
          </a:p>
          <a:p>
            <a:pPr lvl="3"/>
            <a:r>
              <a:rPr lang="en-US" dirty="0"/>
              <a:t>Length of USB</a:t>
            </a:r>
          </a:p>
          <a:p>
            <a:pPr lvl="3"/>
            <a:r>
              <a:rPr lang="en-US" dirty="0"/>
              <a:t>Level of battery charge</a:t>
            </a:r>
          </a:p>
          <a:p>
            <a:pPr lvl="2"/>
            <a:r>
              <a:rPr lang="en-US" dirty="0"/>
              <a:t>3.3 V highly conditioned by hardware</a:t>
            </a:r>
          </a:p>
          <a:p>
            <a:pPr lvl="2"/>
            <a:r>
              <a:rPr lang="en-US" dirty="0"/>
              <a:t>AREF reduces error</a:t>
            </a:r>
          </a:p>
          <a:p>
            <a:r>
              <a:rPr lang="en-US" dirty="0"/>
              <a:t>Analog signal A0</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ECDEB94-6DB2-471F-A397-9460F29997AA}"/>
                  </a:ext>
                </a:extLst>
              </p:cNvPr>
              <p:cNvSpPr txBox="1"/>
              <p:nvPr/>
            </p:nvSpPr>
            <p:spPr>
              <a:xfrm>
                <a:off x="7798939" y="2825375"/>
                <a:ext cx="862968" cy="369332"/>
              </a:xfrm>
              <a:prstGeom prst="rect">
                <a:avLst/>
              </a:prstGeom>
              <a:noFill/>
            </p:spPr>
            <p:txBody>
              <a:bodyPr wrap="square" rtlCol="0">
                <a:spAutoFit/>
              </a:bodyPr>
              <a:lstStyle/>
              <a:p>
                <a:r>
                  <a:rPr lang="en-US" dirty="0"/>
                  <a:t>10</a:t>
                </a:r>
                <a14:m>
                  <m:oMath xmlns:m="http://schemas.openxmlformats.org/officeDocument/2006/math">
                    <m:r>
                      <a:rPr lang="en-US" b="0" i="1" smtClean="0">
                        <a:latin typeface="Cambria Math" panose="02040503050406030204" pitchFamily="18" charset="0"/>
                      </a:rPr>
                      <m:t>𝑘</m:t>
                    </m:r>
                    <m:r>
                      <m:rPr>
                        <m:sty m:val="p"/>
                      </m:rPr>
                      <a:rPr lang="el-GR" b="0" i="1" smtClean="0">
                        <a:latin typeface="Cambria Math" panose="02040503050406030204" pitchFamily="18" charset="0"/>
                        <a:ea typeface="Cambria Math" panose="02040503050406030204" pitchFamily="18" charset="0"/>
                      </a:rPr>
                      <m:t>Ω</m:t>
                    </m:r>
                  </m:oMath>
                </a14:m>
                <a:endParaRPr lang="en-US" dirty="0"/>
              </a:p>
            </p:txBody>
          </p:sp>
        </mc:Choice>
        <mc:Fallback xmlns="">
          <p:sp>
            <p:nvSpPr>
              <p:cNvPr id="22" name="TextBox 21">
                <a:extLst>
                  <a:ext uri="{FF2B5EF4-FFF2-40B4-BE49-F238E27FC236}">
                    <a16:creationId xmlns:a16="http://schemas.microsoft.com/office/drawing/2014/main" id="{4ECDEB94-6DB2-471F-A397-9460F29997AA}"/>
                  </a:ext>
                </a:extLst>
              </p:cNvPr>
              <p:cNvSpPr txBox="1">
                <a:spLocks noRot="1" noChangeAspect="1" noMove="1" noResize="1" noEditPoints="1" noAdjustHandles="1" noChangeArrowheads="1" noChangeShapeType="1" noTextEdit="1"/>
              </p:cNvSpPr>
              <p:nvPr/>
            </p:nvSpPr>
            <p:spPr>
              <a:xfrm>
                <a:off x="7798939" y="2825375"/>
                <a:ext cx="862968" cy="369332"/>
              </a:xfrm>
              <a:prstGeom prst="rect">
                <a:avLst/>
              </a:prstGeom>
              <a:blipFill>
                <a:blip r:embed="rId2"/>
                <a:stretch>
                  <a:fillRect l="-5634" t="-8197" b="-24590"/>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AE96F568-555F-4EA4-A576-DBB6777AE420}"/>
              </a:ext>
            </a:extLst>
          </p:cNvPr>
          <p:cNvSpPr/>
          <p:nvPr/>
        </p:nvSpPr>
        <p:spPr>
          <a:xfrm>
            <a:off x="7608646" y="2758115"/>
            <a:ext cx="177276" cy="503853"/>
          </a:xfrm>
          <a:prstGeom prst="rect">
            <a:avLst/>
          </a:prstGeom>
          <a:solidFill>
            <a:schemeClr val="accent4">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8158D3-4724-480B-A6D8-99DD9B067B1F}"/>
              </a:ext>
            </a:extLst>
          </p:cNvPr>
          <p:cNvSpPr/>
          <p:nvPr/>
        </p:nvSpPr>
        <p:spPr>
          <a:xfrm>
            <a:off x="6667799" y="1918454"/>
            <a:ext cx="1275188"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THERMISTOR</a:t>
            </a:r>
          </a:p>
        </p:txBody>
      </p:sp>
      <p:sp>
        <p:nvSpPr>
          <p:cNvPr id="25" name="Rectangle 24">
            <a:extLst>
              <a:ext uri="{FF2B5EF4-FFF2-40B4-BE49-F238E27FC236}">
                <a16:creationId xmlns:a16="http://schemas.microsoft.com/office/drawing/2014/main" id="{818A9B42-13CC-42A5-B373-D0D1ED624F1B}"/>
              </a:ext>
            </a:extLst>
          </p:cNvPr>
          <p:cNvSpPr/>
          <p:nvPr/>
        </p:nvSpPr>
        <p:spPr>
          <a:xfrm>
            <a:off x="5821049" y="3869693"/>
            <a:ext cx="1236303" cy="429208"/>
          </a:xfrm>
          <a:prstGeom prst="rect">
            <a:avLst/>
          </a:prstGeom>
          <a:ln w="1905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POWER</a:t>
            </a:r>
          </a:p>
        </p:txBody>
      </p:sp>
      <p:cxnSp>
        <p:nvCxnSpPr>
          <p:cNvPr id="26" name="Straight Arrow Connector 25">
            <a:extLst>
              <a:ext uri="{FF2B5EF4-FFF2-40B4-BE49-F238E27FC236}">
                <a16:creationId xmlns:a16="http://schemas.microsoft.com/office/drawing/2014/main" id="{4C7AE432-4D91-411C-AF8A-A7A3491A5E19}"/>
              </a:ext>
            </a:extLst>
          </p:cNvPr>
          <p:cNvCxnSpPr>
            <a:cxnSpLocks/>
          </p:cNvCxnSpPr>
          <p:nvPr/>
        </p:nvCxnSpPr>
        <p:spPr>
          <a:xfrm flipH="1" flipV="1">
            <a:off x="6896401" y="2287786"/>
            <a:ext cx="1" cy="158190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6FEE5AD-AF49-4100-84D5-DB245650D688}"/>
              </a:ext>
            </a:extLst>
          </p:cNvPr>
          <p:cNvCxnSpPr>
            <a:cxnSpLocks/>
            <a:endCxn id="23" idx="0"/>
          </p:cNvCxnSpPr>
          <p:nvPr/>
        </p:nvCxnSpPr>
        <p:spPr>
          <a:xfrm>
            <a:off x="7697284" y="2287786"/>
            <a:ext cx="0" cy="47032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A7B3E00-49B6-4B53-9528-02C8510BA356}"/>
              </a:ext>
            </a:extLst>
          </p:cNvPr>
          <p:cNvCxnSpPr>
            <a:cxnSpLocks/>
            <a:stCxn id="23" idx="2"/>
          </p:cNvCxnSpPr>
          <p:nvPr/>
        </p:nvCxnSpPr>
        <p:spPr>
          <a:xfrm>
            <a:off x="7697284" y="3261968"/>
            <a:ext cx="0" cy="60772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C4EAD96A-9B6E-480D-8D46-9BC0BF625131}"/>
              </a:ext>
            </a:extLst>
          </p:cNvPr>
          <p:cNvSpPr/>
          <p:nvPr/>
        </p:nvSpPr>
        <p:spPr>
          <a:xfrm>
            <a:off x="7558951" y="3869693"/>
            <a:ext cx="1240971" cy="429208"/>
          </a:xfrm>
          <a:prstGeom prst="rect">
            <a:avLst/>
          </a:prstGeom>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GROUND</a:t>
            </a:r>
          </a:p>
        </p:txBody>
      </p:sp>
      <p:sp>
        <p:nvSpPr>
          <p:cNvPr id="32" name="Rectangle 31">
            <a:extLst>
              <a:ext uri="{FF2B5EF4-FFF2-40B4-BE49-F238E27FC236}">
                <a16:creationId xmlns:a16="http://schemas.microsoft.com/office/drawing/2014/main" id="{928D5CAB-2B04-4B52-9DB4-8529F7073884}"/>
              </a:ext>
            </a:extLst>
          </p:cNvPr>
          <p:cNvSpPr/>
          <p:nvPr/>
        </p:nvSpPr>
        <p:spPr>
          <a:xfrm>
            <a:off x="9471665" y="3169874"/>
            <a:ext cx="1425140" cy="668088"/>
          </a:xfrm>
          <a:prstGeom prst="rect">
            <a:avLst/>
          </a:prstGeom>
          <a:ln w="190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dirty="0">
                <a:solidFill>
                  <a:schemeClr val="tx1"/>
                </a:solidFill>
              </a:rPr>
              <a:t>ANALOG SIGNAL PROCESSING</a:t>
            </a:r>
            <a:endParaRPr lang="en-US" dirty="0">
              <a:solidFill>
                <a:schemeClr val="tx1"/>
              </a:solidFill>
            </a:endParaRPr>
          </a:p>
        </p:txBody>
      </p:sp>
      <p:cxnSp>
        <p:nvCxnSpPr>
          <p:cNvPr id="33" name="Straight Arrow Connector 32">
            <a:extLst>
              <a:ext uri="{FF2B5EF4-FFF2-40B4-BE49-F238E27FC236}">
                <a16:creationId xmlns:a16="http://schemas.microsoft.com/office/drawing/2014/main" id="{03C36780-0C7B-4305-BD7E-508EE2C70C1A}"/>
              </a:ext>
            </a:extLst>
          </p:cNvPr>
          <p:cNvCxnSpPr>
            <a:cxnSpLocks/>
          </p:cNvCxnSpPr>
          <p:nvPr/>
        </p:nvCxnSpPr>
        <p:spPr>
          <a:xfrm>
            <a:off x="7696802" y="3503918"/>
            <a:ext cx="1775189" cy="0"/>
          </a:xfrm>
          <a:prstGeom prst="straightConnector1">
            <a:avLst/>
          </a:prstGeom>
          <a:ln w="38100">
            <a:solidFill>
              <a:srgbClr val="0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0F91E40-D1A6-410F-A9DB-4BE81757E1E6}"/>
                  </a:ext>
                </a:extLst>
              </p:cNvPr>
              <p:cNvSpPr txBox="1"/>
              <p:nvPr/>
            </p:nvSpPr>
            <p:spPr>
              <a:xfrm>
                <a:off x="6394887" y="2894074"/>
                <a:ext cx="5015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𝑖𝑛</m:t>
                          </m:r>
                        </m:sub>
                      </m:sSub>
                    </m:oMath>
                  </m:oMathPara>
                </a14:m>
                <a:endParaRPr lang="en-US" dirty="0"/>
              </a:p>
            </p:txBody>
          </p:sp>
        </mc:Choice>
        <mc:Fallback xmlns="">
          <p:sp>
            <p:nvSpPr>
              <p:cNvPr id="40" name="TextBox 39">
                <a:extLst>
                  <a:ext uri="{FF2B5EF4-FFF2-40B4-BE49-F238E27FC236}">
                    <a16:creationId xmlns:a16="http://schemas.microsoft.com/office/drawing/2014/main" id="{30F91E40-D1A6-410F-A9DB-4BE81757E1E6}"/>
                  </a:ext>
                </a:extLst>
              </p:cNvPr>
              <p:cNvSpPr txBox="1">
                <a:spLocks noRot="1" noChangeAspect="1" noMove="1" noResize="1" noEditPoints="1" noAdjustHandles="1" noChangeArrowheads="1" noChangeShapeType="1" noTextEdit="1"/>
              </p:cNvSpPr>
              <p:nvPr/>
            </p:nvSpPr>
            <p:spPr>
              <a:xfrm>
                <a:off x="6394887" y="2894074"/>
                <a:ext cx="501514" cy="369332"/>
              </a:xfrm>
              <a:prstGeom prst="rect">
                <a:avLst/>
              </a:prstGeom>
              <a:blipFill>
                <a:blip r:embed="rId3"/>
                <a:stretch>
                  <a:fillRect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F0D53DF-7C77-4F9B-9DFE-7C961442ACE4}"/>
                  </a:ext>
                </a:extLst>
              </p:cNvPr>
              <p:cNvSpPr txBox="1"/>
              <p:nvPr/>
            </p:nvSpPr>
            <p:spPr>
              <a:xfrm>
                <a:off x="8595680" y="3116943"/>
                <a:ext cx="6881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𝑜𝑢𝑡</m:t>
                          </m:r>
                        </m:sub>
                      </m:sSub>
                    </m:oMath>
                  </m:oMathPara>
                </a14:m>
                <a:endParaRPr lang="en-US" dirty="0"/>
              </a:p>
            </p:txBody>
          </p:sp>
        </mc:Choice>
        <mc:Fallback xmlns="">
          <p:sp>
            <p:nvSpPr>
              <p:cNvPr id="41" name="TextBox 40">
                <a:extLst>
                  <a:ext uri="{FF2B5EF4-FFF2-40B4-BE49-F238E27FC236}">
                    <a16:creationId xmlns:a16="http://schemas.microsoft.com/office/drawing/2014/main" id="{9F0D53DF-7C77-4F9B-9DFE-7C961442ACE4}"/>
                  </a:ext>
                </a:extLst>
              </p:cNvPr>
              <p:cNvSpPr txBox="1">
                <a:spLocks noRot="1" noChangeAspect="1" noMove="1" noResize="1" noEditPoints="1" noAdjustHandles="1" noChangeArrowheads="1" noChangeShapeType="1" noTextEdit="1"/>
              </p:cNvSpPr>
              <p:nvPr/>
            </p:nvSpPr>
            <p:spPr>
              <a:xfrm>
                <a:off x="8595680" y="3116943"/>
                <a:ext cx="688131" cy="369332"/>
              </a:xfrm>
              <a:prstGeom prst="rect">
                <a:avLst/>
              </a:prstGeom>
              <a:blipFill>
                <a:blip r:embed="rId4"/>
                <a:stretch>
                  <a:fillRect b="-1639"/>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84CA592C-4D9F-49F7-87C2-13937A0FF48B}"/>
              </a:ext>
            </a:extLst>
          </p:cNvPr>
          <p:cNvSpPr/>
          <p:nvPr/>
        </p:nvSpPr>
        <p:spPr>
          <a:xfrm>
            <a:off x="9534818" y="4719971"/>
            <a:ext cx="1250280" cy="498072"/>
          </a:xfrm>
          <a:prstGeom prst="rect">
            <a:avLst/>
          </a:prstGeom>
          <a:solidFill>
            <a:srgbClr val="7030A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dirty="0">
                <a:solidFill>
                  <a:schemeClr val="bg1"/>
                </a:solidFill>
              </a:rPr>
              <a:t>TEMPERATURE CALCULATION</a:t>
            </a:r>
            <a:endParaRPr lang="en-US" dirty="0">
              <a:solidFill>
                <a:schemeClr val="bg1"/>
              </a:solidFill>
            </a:endParaRPr>
          </a:p>
        </p:txBody>
      </p:sp>
      <p:cxnSp>
        <p:nvCxnSpPr>
          <p:cNvPr id="39" name="Straight Arrow Connector 38">
            <a:extLst>
              <a:ext uri="{FF2B5EF4-FFF2-40B4-BE49-F238E27FC236}">
                <a16:creationId xmlns:a16="http://schemas.microsoft.com/office/drawing/2014/main" id="{3286A1A8-5D76-4CB7-814A-32F6EE3B9A3B}"/>
              </a:ext>
            </a:extLst>
          </p:cNvPr>
          <p:cNvCxnSpPr>
            <a:cxnSpLocks/>
            <a:endCxn id="38" idx="0"/>
          </p:cNvCxnSpPr>
          <p:nvPr/>
        </p:nvCxnSpPr>
        <p:spPr>
          <a:xfrm flipH="1">
            <a:off x="10159958" y="3835146"/>
            <a:ext cx="3194" cy="884825"/>
          </a:xfrm>
          <a:prstGeom prst="straightConnector1">
            <a:avLst/>
          </a:prstGeom>
          <a:ln w="180975">
            <a:solidFill>
              <a:schemeClr val="accent5">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3036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DF518-F683-4632-AD1B-DF857CE8620A}"/>
              </a:ext>
            </a:extLst>
          </p:cNvPr>
          <p:cNvSpPr>
            <a:spLocks noGrp="1"/>
          </p:cNvSpPr>
          <p:nvPr>
            <p:ph type="title"/>
          </p:nvPr>
        </p:nvSpPr>
        <p:spPr/>
        <p:txBody>
          <a:bodyPr/>
          <a:lstStyle/>
          <a:p>
            <a:r>
              <a:rPr lang="en-US" dirty="0"/>
              <a:t>Steady State Criterion</a:t>
            </a:r>
          </a:p>
        </p:txBody>
      </p:sp>
      <p:sp>
        <p:nvSpPr>
          <p:cNvPr id="3" name="Content Placeholder 2">
            <a:extLst>
              <a:ext uri="{FF2B5EF4-FFF2-40B4-BE49-F238E27FC236}">
                <a16:creationId xmlns:a16="http://schemas.microsoft.com/office/drawing/2014/main" id="{D87FC569-060B-4834-A930-C44500C6E038}"/>
              </a:ext>
            </a:extLst>
          </p:cNvPr>
          <p:cNvSpPr>
            <a:spLocks noGrp="1"/>
          </p:cNvSpPr>
          <p:nvPr>
            <p:ph idx="1"/>
          </p:nvPr>
        </p:nvSpPr>
        <p:spPr>
          <a:xfrm>
            <a:off x="1066800" y="2103120"/>
            <a:ext cx="5029200" cy="3849624"/>
          </a:xfrm>
        </p:spPr>
        <p:txBody>
          <a:bodyPr>
            <a:normAutofit/>
          </a:bodyPr>
          <a:lstStyle/>
          <a:p>
            <a:r>
              <a:rPr lang="en-US" dirty="0"/>
              <a:t>Program stores 5 most recent temperatures</a:t>
            </a:r>
          </a:p>
          <a:p>
            <a:r>
              <a:rPr lang="en-US" dirty="0"/>
              <a:t>Five-point stencil derivative calculation</a:t>
            </a:r>
          </a:p>
          <a:p>
            <a:r>
              <a:rPr lang="en-US" dirty="0"/>
              <a:t>Derivative meets SS criterion, signal sent</a:t>
            </a:r>
          </a:p>
          <a:p>
            <a:r>
              <a:rPr lang="en-US" dirty="0"/>
              <a:t>Blue LED indicates SS</a:t>
            </a:r>
          </a:p>
          <a:p>
            <a:r>
              <a:rPr lang="en-US" dirty="0"/>
              <a:t>Calibration</a:t>
            </a:r>
          </a:p>
          <a:p>
            <a:pPr lvl="1"/>
            <a:r>
              <a:rPr lang="en-US" dirty="0"/>
              <a:t>Break out of void loop when SS is reached so SS temperature stays on LCD</a:t>
            </a:r>
          </a:p>
          <a:p>
            <a:endParaRPr lang="en-US" dirty="0"/>
          </a:p>
        </p:txBody>
      </p:sp>
      <p:sp>
        <p:nvSpPr>
          <p:cNvPr id="4" name="Rectangle 3">
            <a:extLst>
              <a:ext uri="{FF2B5EF4-FFF2-40B4-BE49-F238E27FC236}">
                <a16:creationId xmlns:a16="http://schemas.microsoft.com/office/drawing/2014/main" id="{E01483AA-D8EE-42C4-BC15-38C7ACAFCD35}"/>
              </a:ext>
            </a:extLst>
          </p:cNvPr>
          <p:cNvSpPr/>
          <p:nvPr/>
        </p:nvSpPr>
        <p:spPr>
          <a:xfrm>
            <a:off x="8204102" y="2915912"/>
            <a:ext cx="220831" cy="438539"/>
          </a:xfrm>
          <a:prstGeom prst="rect">
            <a:avLst/>
          </a:prstGeom>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108CE80-78E6-47D9-8FF7-953B88011B82}"/>
              </a:ext>
            </a:extLst>
          </p:cNvPr>
          <p:cNvSpPr txBox="1"/>
          <p:nvPr/>
        </p:nvSpPr>
        <p:spPr>
          <a:xfrm>
            <a:off x="8569907" y="2950516"/>
            <a:ext cx="660925" cy="369332"/>
          </a:xfrm>
          <a:prstGeom prst="rect">
            <a:avLst/>
          </a:prstGeom>
          <a:noFill/>
        </p:spPr>
        <p:txBody>
          <a:bodyPr wrap="square" rtlCol="0">
            <a:spAutoFit/>
          </a:bodyPr>
          <a:lstStyle/>
          <a:p>
            <a:r>
              <a:rPr lang="en-US" dirty="0"/>
              <a:t>LED</a:t>
            </a:r>
          </a:p>
        </p:txBody>
      </p:sp>
      <p:sp>
        <p:nvSpPr>
          <p:cNvPr id="7" name="Rectangle 6">
            <a:extLst>
              <a:ext uri="{FF2B5EF4-FFF2-40B4-BE49-F238E27FC236}">
                <a16:creationId xmlns:a16="http://schemas.microsoft.com/office/drawing/2014/main" id="{F4E18DBB-EBD6-4C86-9ED9-71F9CD2D916C}"/>
              </a:ext>
            </a:extLst>
          </p:cNvPr>
          <p:cNvSpPr/>
          <p:nvPr/>
        </p:nvSpPr>
        <p:spPr>
          <a:xfrm>
            <a:off x="8225880" y="3914115"/>
            <a:ext cx="177276" cy="503853"/>
          </a:xfrm>
          <a:prstGeom prst="rect">
            <a:avLst/>
          </a:prstGeom>
          <a:solidFill>
            <a:schemeClr val="accent4">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912D0C1-EF8F-43AB-AA86-FC83ED159F2F}"/>
              </a:ext>
            </a:extLst>
          </p:cNvPr>
          <p:cNvSpPr/>
          <p:nvPr/>
        </p:nvSpPr>
        <p:spPr>
          <a:xfrm>
            <a:off x="7601948" y="1590736"/>
            <a:ext cx="1425140" cy="668088"/>
          </a:xfrm>
          <a:prstGeom prst="rect">
            <a:avLst/>
          </a:prstGeom>
          <a:ln w="190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dirty="0">
                <a:solidFill>
                  <a:schemeClr val="tx1"/>
                </a:solidFill>
              </a:rPr>
              <a:t>DIGITAL SIGNAL PROCESSING</a:t>
            </a:r>
            <a:endParaRPr lang="en-US" dirty="0">
              <a:solidFill>
                <a:schemeClr val="tx1"/>
              </a:solidFill>
            </a:endParaRPr>
          </a:p>
        </p:txBody>
      </p:sp>
      <p:sp>
        <p:nvSpPr>
          <p:cNvPr id="9" name="Rectangle 8">
            <a:extLst>
              <a:ext uri="{FF2B5EF4-FFF2-40B4-BE49-F238E27FC236}">
                <a16:creationId xmlns:a16="http://schemas.microsoft.com/office/drawing/2014/main" id="{A8890B2C-FD71-481E-A44E-286EB01BC314}"/>
              </a:ext>
            </a:extLst>
          </p:cNvPr>
          <p:cNvSpPr/>
          <p:nvPr/>
        </p:nvSpPr>
        <p:spPr>
          <a:xfrm>
            <a:off x="7694031" y="4977631"/>
            <a:ext cx="1240971" cy="429208"/>
          </a:xfrm>
          <a:prstGeom prst="rect">
            <a:avLst/>
          </a:prstGeom>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GROUND</a:t>
            </a:r>
          </a:p>
        </p:txBody>
      </p:sp>
      <p:cxnSp>
        <p:nvCxnSpPr>
          <p:cNvPr id="10" name="Straight Arrow Connector 9">
            <a:extLst>
              <a:ext uri="{FF2B5EF4-FFF2-40B4-BE49-F238E27FC236}">
                <a16:creationId xmlns:a16="http://schemas.microsoft.com/office/drawing/2014/main" id="{E815AFBE-B7FB-4653-A677-1329F844C088}"/>
              </a:ext>
            </a:extLst>
          </p:cNvPr>
          <p:cNvCxnSpPr>
            <a:cxnSpLocks/>
            <a:stCxn id="9" idx="0"/>
            <a:endCxn id="7" idx="2"/>
          </p:cNvCxnSpPr>
          <p:nvPr/>
        </p:nvCxnSpPr>
        <p:spPr>
          <a:xfrm flipV="1">
            <a:off x="8314517" y="4417968"/>
            <a:ext cx="1" cy="559663"/>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8986FAA-B0E2-439C-8645-D9DAB32A543B}"/>
              </a:ext>
            </a:extLst>
          </p:cNvPr>
          <p:cNvCxnSpPr>
            <a:cxnSpLocks/>
            <a:stCxn id="7" idx="0"/>
            <a:endCxn id="4" idx="2"/>
          </p:cNvCxnSpPr>
          <p:nvPr/>
        </p:nvCxnSpPr>
        <p:spPr>
          <a:xfrm flipV="1">
            <a:off x="8314518" y="3354451"/>
            <a:ext cx="0" cy="559664"/>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E1C1786-91B7-41DA-9157-4C80EA96460C}"/>
              </a:ext>
            </a:extLst>
          </p:cNvPr>
          <p:cNvCxnSpPr>
            <a:cxnSpLocks/>
            <a:stCxn id="8" idx="2"/>
            <a:endCxn id="4" idx="0"/>
          </p:cNvCxnSpPr>
          <p:nvPr/>
        </p:nvCxnSpPr>
        <p:spPr>
          <a:xfrm>
            <a:off x="8314518" y="2258824"/>
            <a:ext cx="0" cy="65708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AD5BF72-39CB-4A30-9101-4BD3E073C818}"/>
                  </a:ext>
                </a:extLst>
              </p:cNvPr>
              <p:cNvSpPr txBox="1"/>
              <p:nvPr/>
            </p:nvSpPr>
            <p:spPr>
              <a:xfrm>
                <a:off x="7535397" y="3989476"/>
                <a:ext cx="779119" cy="369332"/>
              </a:xfrm>
              <a:prstGeom prst="rect">
                <a:avLst/>
              </a:prstGeom>
              <a:noFill/>
            </p:spPr>
            <p:txBody>
              <a:bodyPr wrap="square" rtlCol="0">
                <a:spAutoFit/>
              </a:bodyPr>
              <a:lstStyle/>
              <a:p>
                <a:r>
                  <a:rPr lang="en-US" dirty="0"/>
                  <a:t>220</a:t>
                </a:r>
                <a14:m>
                  <m:oMath xmlns:m="http://schemas.openxmlformats.org/officeDocument/2006/math">
                    <m:r>
                      <m:rPr>
                        <m:sty m:val="p"/>
                      </m:rPr>
                      <a:rPr lang="el-GR" b="0" i="1" smtClean="0">
                        <a:latin typeface="Cambria Math" panose="02040503050406030204" pitchFamily="18" charset="0"/>
                        <a:ea typeface="Cambria Math" panose="02040503050406030204" pitchFamily="18" charset="0"/>
                      </a:rPr>
                      <m:t>Ω</m:t>
                    </m:r>
                  </m:oMath>
                </a14:m>
                <a:endParaRPr lang="en-US" dirty="0"/>
              </a:p>
            </p:txBody>
          </p:sp>
        </mc:Choice>
        <mc:Fallback xmlns="">
          <p:sp>
            <p:nvSpPr>
              <p:cNvPr id="14" name="TextBox 13">
                <a:extLst>
                  <a:ext uri="{FF2B5EF4-FFF2-40B4-BE49-F238E27FC236}">
                    <a16:creationId xmlns:a16="http://schemas.microsoft.com/office/drawing/2014/main" id="{DAD5BF72-39CB-4A30-9101-4BD3E073C818}"/>
                  </a:ext>
                </a:extLst>
              </p:cNvPr>
              <p:cNvSpPr txBox="1">
                <a:spLocks noRot="1" noChangeAspect="1" noMove="1" noResize="1" noEditPoints="1" noAdjustHandles="1" noChangeArrowheads="1" noChangeShapeType="1" noTextEdit="1"/>
              </p:cNvSpPr>
              <p:nvPr/>
            </p:nvSpPr>
            <p:spPr>
              <a:xfrm>
                <a:off x="7535397" y="3989476"/>
                <a:ext cx="779119" cy="369332"/>
              </a:xfrm>
              <a:prstGeom prst="rect">
                <a:avLst/>
              </a:prstGeom>
              <a:blipFill>
                <a:blip r:embed="rId2"/>
                <a:stretch>
                  <a:fillRect l="-6250" t="-8197" b="-24590"/>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470DEE6C-2C68-4E83-B6EE-B16DAB711CB6}"/>
              </a:ext>
            </a:extLst>
          </p:cNvPr>
          <p:cNvSpPr/>
          <p:nvPr/>
        </p:nvSpPr>
        <p:spPr>
          <a:xfrm>
            <a:off x="9969478" y="1659404"/>
            <a:ext cx="1250280" cy="530751"/>
          </a:xfrm>
          <a:prstGeom prst="rect">
            <a:avLst/>
          </a:prstGeom>
          <a:solidFill>
            <a:srgbClr val="7030A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dirty="0">
                <a:solidFill>
                  <a:schemeClr val="bg1"/>
                </a:solidFill>
              </a:rPr>
              <a:t>DERIVATIVE</a:t>
            </a:r>
          </a:p>
          <a:p>
            <a:pPr algn="ctr"/>
            <a:r>
              <a:rPr lang="en-US" sz="1100" dirty="0">
                <a:solidFill>
                  <a:schemeClr val="bg1"/>
                </a:solidFill>
              </a:rPr>
              <a:t>CALCULATION</a:t>
            </a:r>
            <a:endParaRPr lang="en-US" dirty="0">
              <a:solidFill>
                <a:schemeClr val="bg1"/>
              </a:solidFill>
            </a:endParaRPr>
          </a:p>
        </p:txBody>
      </p:sp>
      <p:cxnSp>
        <p:nvCxnSpPr>
          <p:cNvPr id="17" name="Straight Arrow Connector 16">
            <a:extLst>
              <a:ext uri="{FF2B5EF4-FFF2-40B4-BE49-F238E27FC236}">
                <a16:creationId xmlns:a16="http://schemas.microsoft.com/office/drawing/2014/main" id="{DC8C2691-2703-47C2-B6F5-9428F1A47535}"/>
              </a:ext>
            </a:extLst>
          </p:cNvPr>
          <p:cNvCxnSpPr>
            <a:cxnSpLocks/>
            <a:stCxn id="8" idx="3"/>
            <a:endCxn id="15" idx="1"/>
          </p:cNvCxnSpPr>
          <p:nvPr/>
        </p:nvCxnSpPr>
        <p:spPr>
          <a:xfrm>
            <a:off x="9027088" y="1924780"/>
            <a:ext cx="942390" cy="0"/>
          </a:xfrm>
          <a:prstGeom prst="straightConnector1">
            <a:avLst/>
          </a:prstGeom>
          <a:ln w="180975">
            <a:solidFill>
              <a:schemeClr val="accent5">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53135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94E30-556C-42B4-9844-09A3230497C6}"/>
              </a:ext>
            </a:extLst>
          </p:cNvPr>
          <p:cNvSpPr>
            <a:spLocks noGrp="1"/>
          </p:cNvSpPr>
          <p:nvPr>
            <p:ph type="title"/>
          </p:nvPr>
        </p:nvSpPr>
        <p:spPr>
          <a:xfrm>
            <a:off x="1066800" y="644615"/>
            <a:ext cx="10058400" cy="1371600"/>
          </a:xfrm>
        </p:spPr>
        <p:txBody>
          <a:bodyPr/>
          <a:lstStyle/>
          <a:p>
            <a:r>
              <a:rPr lang="en-US" dirty="0"/>
              <a:t>Rigid Extension/Protection</a:t>
            </a:r>
          </a:p>
        </p:txBody>
      </p:sp>
      <p:sp>
        <p:nvSpPr>
          <p:cNvPr id="3" name="Content Placeholder 2">
            <a:extLst>
              <a:ext uri="{FF2B5EF4-FFF2-40B4-BE49-F238E27FC236}">
                <a16:creationId xmlns:a16="http://schemas.microsoft.com/office/drawing/2014/main" id="{D47C8D6A-A6D3-40CD-ACC0-1A59E32D4997}"/>
              </a:ext>
            </a:extLst>
          </p:cNvPr>
          <p:cNvSpPr>
            <a:spLocks noGrp="1"/>
          </p:cNvSpPr>
          <p:nvPr>
            <p:ph idx="1"/>
          </p:nvPr>
        </p:nvSpPr>
        <p:spPr>
          <a:xfrm>
            <a:off x="1066800" y="2103120"/>
            <a:ext cx="6864220" cy="3849624"/>
          </a:xfrm>
        </p:spPr>
        <p:txBody>
          <a:bodyPr>
            <a:normAutofit/>
          </a:bodyPr>
          <a:lstStyle/>
          <a:p>
            <a:r>
              <a:rPr lang="en-US" dirty="0"/>
              <a:t>Extension</a:t>
            </a:r>
          </a:p>
          <a:p>
            <a:pPr lvl="1"/>
            <a:r>
              <a:rPr lang="en-US" dirty="0"/>
              <a:t>Dupont Wires to extend thermistor from breadboard</a:t>
            </a:r>
          </a:p>
          <a:p>
            <a:pPr lvl="2"/>
            <a:r>
              <a:rPr lang="en-US" dirty="0"/>
              <a:t>Can use multiple connections to extend further distance</a:t>
            </a:r>
          </a:p>
          <a:p>
            <a:r>
              <a:rPr lang="en-US" dirty="0"/>
              <a:t>Protection</a:t>
            </a:r>
          </a:p>
          <a:p>
            <a:pPr lvl="1"/>
            <a:r>
              <a:rPr lang="en-US" dirty="0"/>
              <a:t>Coffee stirring straws surrounding ribbon wires = rigidity</a:t>
            </a:r>
          </a:p>
          <a:p>
            <a:pPr lvl="1"/>
            <a:r>
              <a:rPr lang="en-US" dirty="0"/>
              <a:t>Nail polish coat on thermistor wires</a:t>
            </a:r>
          </a:p>
          <a:p>
            <a:pPr lvl="1"/>
            <a:r>
              <a:rPr lang="en-US" dirty="0"/>
              <a:t>Electrical tape to surround wiring/connections</a:t>
            </a:r>
          </a:p>
          <a:p>
            <a:pPr lvl="2"/>
            <a:r>
              <a:rPr lang="en-US" dirty="0"/>
              <a:t>Extra layer</a:t>
            </a:r>
          </a:p>
        </p:txBody>
      </p:sp>
      <p:sp>
        <p:nvSpPr>
          <p:cNvPr id="4" name="Rectangle 3">
            <a:extLst>
              <a:ext uri="{FF2B5EF4-FFF2-40B4-BE49-F238E27FC236}">
                <a16:creationId xmlns:a16="http://schemas.microsoft.com/office/drawing/2014/main" id="{D695298F-0AD1-46CB-A06D-B14C9D6B68BA}"/>
              </a:ext>
            </a:extLst>
          </p:cNvPr>
          <p:cNvSpPr/>
          <p:nvPr/>
        </p:nvSpPr>
        <p:spPr>
          <a:xfrm>
            <a:off x="8398565" y="5495544"/>
            <a:ext cx="2266122"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BREADBOARD</a:t>
            </a:r>
          </a:p>
        </p:txBody>
      </p:sp>
      <p:cxnSp>
        <p:nvCxnSpPr>
          <p:cNvPr id="7" name="Straight Connector 6">
            <a:extLst>
              <a:ext uri="{FF2B5EF4-FFF2-40B4-BE49-F238E27FC236}">
                <a16:creationId xmlns:a16="http://schemas.microsoft.com/office/drawing/2014/main" id="{96A3654F-E8F0-42F6-9DE6-8CC911BBEC48}"/>
              </a:ext>
            </a:extLst>
          </p:cNvPr>
          <p:cNvCxnSpPr/>
          <p:nvPr/>
        </p:nvCxnSpPr>
        <p:spPr>
          <a:xfrm flipV="1">
            <a:off x="10038522" y="3756991"/>
            <a:ext cx="0" cy="1738553"/>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B50A428-CFA8-46CE-94FB-1B8025D0E129}"/>
              </a:ext>
            </a:extLst>
          </p:cNvPr>
          <p:cNvCxnSpPr/>
          <p:nvPr/>
        </p:nvCxnSpPr>
        <p:spPr>
          <a:xfrm flipV="1">
            <a:off x="10379766" y="3756991"/>
            <a:ext cx="0" cy="1738553"/>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13F9191-484F-4C41-A520-8F87075A3DAA}"/>
              </a:ext>
            </a:extLst>
          </p:cNvPr>
          <p:cNvSpPr/>
          <p:nvPr/>
        </p:nvSpPr>
        <p:spPr>
          <a:xfrm>
            <a:off x="9987276" y="5195711"/>
            <a:ext cx="119269" cy="2998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F2D49D0-85F2-4443-8144-8698E2744286}"/>
              </a:ext>
            </a:extLst>
          </p:cNvPr>
          <p:cNvSpPr/>
          <p:nvPr/>
        </p:nvSpPr>
        <p:spPr>
          <a:xfrm>
            <a:off x="10320131" y="5195710"/>
            <a:ext cx="119269" cy="2998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B294EB5-0656-4E56-A4B3-9EFDE98E16BF}"/>
              </a:ext>
            </a:extLst>
          </p:cNvPr>
          <p:cNvSpPr/>
          <p:nvPr/>
        </p:nvSpPr>
        <p:spPr>
          <a:xfrm>
            <a:off x="9987276" y="3508246"/>
            <a:ext cx="119269" cy="2998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7F8B05C-0754-4762-B36B-4817F1EA03A8}"/>
              </a:ext>
            </a:extLst>
          </p:cNvPr>
          <p:cNvSpPr/>
          <p:nvPr/>
        </p:nvSpPr>
        <p:spPr>
          <a:xfrm>
            <a:off x="10320131" y="3508245"/>
            <a:ext cx="119269" cy="2998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4DAA5AFE-B0AA-41BA-AD79-9F1890095DED}"/>
              </a:ext>
            </a:extLst>
          </p:cNvPr>
          <p:cNvCxnSpPr/>
          <p:nvPr/>
        </p:nvCxnSpPr>
        <p:spPr>
          <a:xfrm flipV="1">
            <a:off x="10038522" y="1742616"/>
            <a:ext cx="0" cy="1738553"/>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6D750F5-018F-4C52-BE58-8CDFE754212E}"/>
              </a:ext>
            </a:extLst>
          </p:cNvPr>
          <p:cNvCxnSpPr/>
          <p:nvPr/>
        </p:nvCxnSpPr>
        <p:spPr>
          <a:xfrm flipV="1">
            <a:off x="10379766" y="1742616"/>
            <a:ext cx="0" cy="1738553"/>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6C4FBA5-74E7-4170-A1AE-4620ED5CD7E9}"/>
              </a:ext>
            </a:extLst>
          </p:cNvPr>
          <p:cNvSpPr/>
          <p:nvPr/>
        </p:nvSpPr>
        <p:spPr>
          <a:xfrm>
            <a:off x="9987276" y="3181336"/>
            <a:ext cx="119269" cy="2998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5D398FA-D1F0-48A1-A08E-263E5FAE535F}"/>
              </a:ext>
            </a:extLst>
          </p:cNvPr>
          <p:cNvSpPr/>
          <p:nvPr/>
        </p:nvSpPr>
        <p:spPr>
          <a:xfrm>
            <a:off x="10320131" y="3181335"/>
            <a:ext cx="119269" cy="2998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AF6FCA3-F70E-479F-AFA2-124B55C42681}"/>
              </a:ext>
            </a:extLst>
          </p:cNvPr>
          <p:cNvSpPr/>
          <p:nvPr/>
        </p:nvSpPr>
        <p:spPr>
          <a:xfrm>
            <a:off x="10320131" y="1493870"/>
            <a:ext cx="119269" cy="2998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2311C183-703E-4ACF-8189-909B984750DE}"/>
              </a:ext>
            </a:extLst>
          </p:cNvPr>
          <p:cNvCxnSpPr>
            <a:cxnSpLocks/>
            <a:stCxn id="17" idx="0"/>
            <a:endCxn id="25" idx="3"/>
          </p:cNvCxnSpPr>
          <p:nvPr/>
        </p:nvCxnSpPr>
        <p:spPr>
          <a:xfrm flipV="1">
            <a:off x="10046911" y="916144"/>
            <a:ext cx="141981" cy="577727"/>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AE5D26F6-ADA2-444E-9054-C80BF476DA55}"/>
              </a:ext>
            </a:extLst>
          </p:cNvPr>
          <p:cNvCxnSpPr>
            <a:cxnSpLocks/>
            <a:stCxn id="18" idx="0"/>
            <a:endCxn id="25" idx="5"/>
          </p:cNvCxnSpPr>
          <p:nvPr/>
        </p:nvCxnSpPr>
        <p:spPr>
          <a:xfrm flipH="1" flipV="1">
            <a:off x="10248212" y="916144"/>
            <a:ext cx="131554" cy="577726"/>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25" name="Oval 24">
            <a:extLst>
              <a:ext uri="{FF2B5EF4-FFF2-40B4-BE49-F238E27FC236}">
                <a16:creationId xmlns:a16="http://schemas.microsoft.com/office/drawing/2014/main" id="{F3E3CC9B-847B-413D-BA8D-59021D462ED8}"/>
              </a:ext>
            </a:extLst>
          </p:cNvPr>
          <p:cNvSpPr/>
          <p:nvPr/>
        </p:nvSpPr>
        <p:spPr>
          <a:xfrm>
            <a:off x="10176607" y="793869"/>
            <a:ext cx="83890" cy="14325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AB6B6F3-033D-40CA-BDF4-8B7F6182B63E}"/>
              </a:ext>
            </a:extLst>
          </p:cNvPr>
          <p:cNvSpPr/>
          <p:nvPr/>
        </p:nvSpPr>
        <p:spPr>
          <a:xfrm>
            <a:off x="8516983" y="5355771"/>
            <a:ext cx="1180296" cy="13977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2A785BD-F9E0-48FC-B6C6-B075EAB32370}"/>
              </a:ext>
            </a:extLst>
          </p:cNvPr>
          <p:cNvSpPr/>
          <p:nvPr/>
        </p:nvSpPr>
        <p:spPr>
          <a:xfrm>
            <a:off x="9987276" y="1493871"/>
            <a:ext cx="119269" cy="2998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0471054-27D6-4E2D-9C06-E682B2FB7EDA}"/>
              </a:ext>
            </a:extLst>
          </p:cNvPr>
          <p:cNvSpPr/>
          <p:nvPr/>
        </p:nvSpPr>
        <p:spPr>
          <a:xfrm>
            <a:off x="8480713" y="1853469"/>
            <a:ext cx="127634" cy="12546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803F040-5B70-4113-B20A-516131FBFD75}"/>
              </a:ext>
            </a:extLst>
          </p:cNvPr>
          <p:cNvSpPr/>
          <p:nvPr/>
        </p:nvSpPr>
        <p:spPr>
          <a:xfrm>
            <a:off x="8824150" y="1853469"/>
            <a:ext cx="117056" cy="12546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CD76071-257A-4B60-9CC3-715524405761}"/>
              </a:ext>
            </a:extLst>
          </p:cNvPr>
          <p:cNvSpPr/>
          <p:nvPr/>
        </p:nvSpPr>
        <p:spPr>
          <a:xfrm>
            <a:off x="9937985" y="1742616"/>
            <a:ext cx="541867" cy="1764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EC54363-A208-4E02-80FF-C055BD2900C2}"/>
              </a:ext>
            </a:extLst>
          </p:cNvPr>
          <p:cNvSpPr/>
          <p:nvPr/>
        </p:nvSpPr>
        <p:spPr>
          <a:xfrm>
            <a:off x="9947618" y="3061396"/>
            <a:ext cx="541867" cy="1764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F1D0F817-AC38-4102-9F78-FF5C863F5DE4}"/>
              </a:ext>
            </a:extLst>
          </p:cNvPr>
          <p:cNvSpPr txBox="1"/>
          <p:nvPr/>
        </p:nvSpPr>
        <p:spPr>
          <a:xfrm>
            <a:off x="8318125" y="3181335"/>
            <a:ext cx="1180294" cy="307777"/>
          </a:xfrm>
          <a:prstGeom prst="rect">
            <a:avLst/>
          </a:prstGeom>
          <a:noFill/>
        </p:spPr>
        <p:txBody>
          <a:bodyPr wrap="square" rtlCol="0">
            <a:spAutoFit/>
          </a:bodyPr>
          <a:lstStyle/>
          <a:p>
            <a:r>
              <a:rPr lang="en-US" sz="1400" dirty="0"/>
              <a:t>STRAWS</a:t>
            </a:r>
            <a:endParaRPr lang="en-US" dirty="0"/>
          </a:p>
        </p:txBody>
      </p:sp>
      <p:sp>
        <p:nvSpPr>
          <p:cNvPr id="38" name="Rectangle 37">
            <a:extLst>
              <a:ext uri="{FF2B5EF4-FFF2-40B4-BE49-F238E27FC236}">
                <a16:creationId xmlns:a16="http://schemas.microsoft.com/office/drawing/2014/main" id="{90F3C6D6-8BDB-4B9C-B1F2-DB38B5367AA7}"/>
              </a:ext>
            </a:extLst>
          </p:cNvPr>
          <p:cNvSpPr/>
          <p:nvPr/>
        </p:nvSpPr>
        <p:spPr>
          <a:xfrm>
            <a:off x="9944594" y="3410037"/>
            <a:ext cx="541867" cy="1764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3E9D5827-68E2-44B0-8EEF-2A8BA47FA9A9}"/>
              </a:ext>
            </a:extLst>
          </p:cNvPr>
          <p:cNvSpPr txBox="1"/>
          <p:nvPr/>
        </p:nvSpPr>
        <p:spPr>
          <a:xfrm>
            <a:off x="10721010" y="4434264"/>
            <a:ext cx="886011" cy="307777"/>
          </a:xfrm>
          <a:prstGeom prst="rect">
            <a:avLst/>
          </a:prstGeom>
          <a:noFill/>
        </p:spPr>
        <p:txBody>
          <a:bodyPr wrap="square" rtlCol="0">
            <a:spAutoFit/>
          </a:bodyPr>
          <a:lstStyle/>
          <a:p>
            <a:r>
              <a:rPr lang="en-US" sz="1400" dirty="0"/>
              <a:t>FLEXIBLE</a:t>
            </a:r>
          </a:p>
        </p:txBody>
      </p:sp>
      <p:sp>
        <p:nvSpPr>
          <p:cNvPr id="41" name="TextBox 40">
            <a:extLst>
              <a:ext uri="{FF2B5EF4-FFF2-40B4-BE49-F238E27FC236}">
                <a16:creationId xmlns:a16="http://schemas.microsoft.com/office/drawing/2014/main" id="{540C4767-229F-43F9-9C2B-9FC2D5B3D49E}"/>
              </a:ext>
            </a:extLst>
          </p:cNvPr>
          <p:cNvSpPr txBox="1"/>
          <p:nvPr/>
        </p:nvSpPr>
        <p:spPr>
          <a:xfrm>
            <a:off x="10834920" y="2296294"/>
            <a:ext cx="658190" cy="307777"/>
          </a:xfrm>
          <a:prstGeom prst="rect">
            <a:avLst/>
          </a:prstGeom>
          <a:noFill/>
        </p:spPr>
        <p:txBody>
          <a:bodyPr wrap="square" rtlCol="0">
            <a:spAutoFit/>
          </a:bodyPr>
          <a:lstStyle/>
          <a:p>
            <a:r>
              <a:rPr lang="en-US" sz="1400" dirty="0"/>
              <a:t>RIGID</a:t>
            </a:r>
          </a:p>
        </p:txBody>
      </p:sp>
      <p:sp>
        <p:nvSpPr>
          <p:cNvPr id="43" name="TextBox 42">
            <a:extLst>
              <a:ext uri="{FF2B5EF4-FFF2-40B4-BE49-F238E27FC236}">
                <a16:creationId xmlns:a16="http://schemas.microsoft.com/office/drawing/2014/main" id="{24815BEF-E153-4678-9F42-41CF1E817B60}"/>
              </a:ext>
            </a:extLst>
          </p:cNvPr>
          <p:cNvSpPr txBox="1"/>
          <p:nvPr/>
        </p:nvSpPr>
        <p:spPr>
          <a:xfrm>
            <a:off x="9388926" y="1690310"/>
            <a:ext cx="658190" cy="307777"/>
          </a:xfrm>
          <a:prstGeom prst="rect">
            <a:avLst/>
          </a:prstGeom>
          <a:noFill/>
        </p:spPr>
        <p:txBody>
          <a:bodyPr wrap="square" rtlCol="0">
            <a:spAutoFit/>
          </a:bodyPr>
          <a:lstStyle/>
          <a:p>
            <a:r>
              <a:rPr lang="en-US" sz="1400" dirty="0"/>
              <a:t>TAPE</a:t>
            </a:r>
          </a:p>
        </p:txBody>
      </p:sp>
    </p:spTree>
    <p:extLst>
      <p:ext uri="{BB962C8B-B14F-4D97-AF65-F5344CB8AC3E}">
        <p14:creationId xmlns:p14="http://schemas.microsoft.com/office/powerpoint/2010/main" val="4226077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1.25E-6 4.44444E-6 L 0.12331 0.003 " pathEditMode="relative" rAng="0" ptsTypes="AA">
                                      <p:cBhvr>
                                        <p:cTn id="6" dur="2000" fill="hold"/>
                                        <p:tgtEl>
                                          <p:spTgt spid="31"/>
                                        </p:tgtEl>
                                        <p:attrNameLst>
                                          <p:attrName>ppt_x</p:attrName>
                                          <p:attrName>ppt_y</p:attrName>
                                        </p:attrNameLst>
                                      </p:cBhvr>
                                      <p:rCtr x="6159" y="139"/>
                                    </p:animMotion>
                                  </p:childTnLst>
                                </p:cTn>
                              </p:par>
                              <p:par>
                                <p:cTn id="7" presetID="63" presetClass="path" presetSubtype="0" accel="50000" decel="50000" fill="hold" grpId="0" nodeType="withEffect">
                                  <p:stCondLst>
                                    <p:cond delay="0"/>
                                  </p:stCondLst>
                                  <p:childTnLst>
                                    <p:animMotion origin="layout" path="M 4.375E-6 4.44444E-6 L 0.12278 0.003 " pathEditMode="relative" rAng="0" ptsTypes="AA">
                                      <p:cBhvr>
                                        <p:cTn id="8" dur="2000" fill="hold"/>
                                        <p:tgtEl>
                                          <p:spTgt spid="33"/>
                                        </p:tgtEl>
                                        <p:attrNameLst>
                                          <p:attrName>ppt_x</p:attrName>
                                          <p:attrName>ppt_y</p:attrName>
                                        </p:attrNameLst>
                                      </p:cBhvr>
                                      <p:rCtr x="6133" y="139"/>
                                    </p:animMotion>
                                  </p:childTnLst>
                                </p:cTn>
                              </p:par>
                            </p:childTnLst>
                          </p:cTn>
                        </p:par>
                      </p:childTnLst>
                    </p:cTn>
                  </p:par>
                  <p:par>
                    <p:cTn id="9" fill="hold">
                      <p:stCondLst>
                        <p:cond delay="indefinite"/>
                      </p:stCondLst>
                      <p:childTnLst>
                        <p:par>
                          <p:cTn id="10" fill="hold">
                            <p:stCondLst>
                              <p:cond delay="0"/>
                            </p:stCondLst>
                            <p:childTnLst>
                              <p:par>
                                <p:cTn id="11" presetID="55"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p:cTn id="13" dur="1000" fill="hold"/>
                                        <p:tgtEl>
                                          <p:spTgt spid="35"/>
                                        </p:tgtEl>
                                        <p:attrNameLst>
                                          <p:attrName>ppt_w</p:attrName>
                                        </p:attrNameLst>
                                      </p:cBhvr>
                                      <p:tavLst>
                                        <p:tav tm="0">
                                          <p:val>
                                            <p:strVal val="#ppt_w*0.70"/>
                                          </p:val>
                                        </p:tav>
                                        <p:tav tm="100000">
                                          <p:val>
                                            <p:strVal val="#ppt_w"/>
                                          </p:val>
                                        </p:tav>
                                      </p:tavLst>
                                    </p:anim>
                                    <p:anim calcmode="lin" valueType="num">
                                      <p:cBhvr>
                                        <p:cTn id="14" dur="1000" fill="hold"/>
                                        <p:tgtEl>
                                          <p:spTgt spid="35"/>
                                        </p:tgtEl>
                                        <p:attrNameLst>
                                          <p:attrName>ppt_h</p:attrName>
                                        </p:attrNameLst>
                                      </p:cBhvr>
                                      <p:tavLst>
                                        <p:tav tm="0">
                                          <p:val>
                                            <p:strVal val="#ppt_h"/>
                                          </p:val>
                                        </p:tav>
                                        <p:tav tm="100000">
                                          <p:val>
                                            <p:strVal val="#ppt_h"/>
                                          </p:val>
                                        </p:tav>
                                      </p:tavLst>
                                    </p:anim>
                                    <p:animEffect transition="in" filter="fade">
                                      <p:cBhvr>
                                        <p:cTn id="15" dur="1000"/>
                                        <p:tgtEl>
                                          <p:spTgt spid="3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wipe(down)">
                                      <p:cBhvr>
                                        <p:cTn id="18" dur="500"/>
                                        <p:tgtEl>
                                          <p:spTgt spid="36"/>
                                        </p:tgtEl>
                                      </p:cBhvr>
                                    </p:animEffec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22" presetClass="entr" presetSubtype="4"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wipe(down)">
                                      <p:cBhvr>
                                        <p:cTn id="2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P spid="35" grpId="0" animBg="1"/>
      <p:bldP spid="36" grpId="0" animBg="1"/>
      <p:bldP spid="38" grpId="0" animBg="1"/>
      <p:bldP spid="4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42302-F274-4686-A87A-5DBFF37F3EA2}"/>
              </a:ext>
            </a:extLst>
          </p:cNvPr>
          <p:cNvSpPr>
            <a:spLocks noGrp="1"/>
          </p:cNvSpPr>
          <p:nvPr>
            <p:ph type="ctrTitle"/>
          </p:nvPr>
        </p:nvSpPr>
        <p:spPr/>
        <p:txBody>
          <a:bodyPr/>
          <a:lstStyle/>
          <a:p>
            <a:r>
              <a:rPr lang="en-US" dirty="0"/>
              <a:t>Prototyping and analysis</a:t>
            </a:r>
          </a:p>
        </p:txBody>
      </p:sp>
      <p:sp>
        <p:nvSpPr>
          <p:cNvPr id="3" name="Subtitle 2">
            <a:extLst>
              <a:ext uri="{FF2B5EF4-FFF2-40B4-BE49-F238E27FC236}">
                <a16:creationId xmlns:a16="http://schemas.microsoft.com/office/drawing/2014/main" id="{C3A5C7CF-8F2B-4F4B-AF7B-9CB62499C513}"/>
              </a:ext>
            </a:extLst>
          </p:cNvPr>
          <p:cNvSpPr>
            <a:spLocks noGrp="1"/>
          </p:cNvSpPr>
          <p:nvPr>
            <p:ph type="subTitle" idx="1"/>
          </p:nvPr>
        </p:nvSpPr>
        <p:spPr/>
        <p:txBody>
          <a:bodyPr/>
          <a:lstStyle/>
          <a:p>
            <a:r>
              <a:rPr lang="en-US" dirty="0"/>
              <a:t>Section 4</a:t>
            </a:r>
          </a:p>
        </p:txBody>
      </p:sp>
    </p:spTree>
    <p:extLst>
      <p:ext uri="{BB962C8B-B14F-4D97-AF65-F5344CB8AC3E}">
        <p14:creationId xmlns:p14="http://schemas.microsoft.com/office/powerpoint/2010/main" val="3492624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02651-7C06-4CEA-9786-C2020DE108B7}"/>
              </a:ext>
            </a:extLst>
          </p:cNvPr>
          <p:cNvSpPr>
            <a:spLocks noGrp="1"/>
          </p:cNvSpPr>
          <p:nvPr>
            <p:ph type="title"/>
          </p:nvPr>
        </p:nvSpPr>
        <p:spPr>
          <a:xfrm>
            <a:off x="1066800" y="642594"/>
            <a:ext cx="10058400" cy="1371600"/>
          </a:xfrm>
        </p:spPr>
        <p:txBody>
          <a:bodyPr anchor="ctr">
            <a:normAutofit/>
          </a:bodyPr>
          <a:lstStyle/>
          <a:p>
            <a:r>
              <a:rPr lang="en-US" dirty="0"/>
              <a:t>Prototyping Results: LCD</a:t>
            </a:r>
          </a:p>
        </p:txBody>
      </p:sp>
      <p:sp>
        <p:nvSpPr>
          <p:cNvPr id="3" name="Content Placeholder 2">
            <a:extLst>
              <a:ext uri="{FF2B5EF4-FFF2-40B4-BE49-F238E27FC236}">
                <a16:creationId xmlns:a16="http://schemas.microsoft.com/office/drawing/2014/main" id="{B561CDBE-67FC-4130-91D8-9DF2AFFF4A68}"/>
              </a:ext>
            </a:extLst>
          </p:cNvPr>
          <p:cNvSpPr>
            <a:spLocks noGrp="1"/>
          </p:cNvSpPr>
          <p:nvPr>
            <p:ph sz="half" idx="1"/>
          </p:nvPr>
        </p:nvSpPr>
        <p:spPr>
          <a:xfrm>
            <a:off x="1066800" y="2103120"/>
            <a:ext cx="4663440" cy="3749040"/>
          </a:xfrm>
        </p:spPr>
        <p:txBody>
          <a:bodyPr>
            <a:normAutofit/>
          </a:bodyPr>
          <a:lstStyle/>
          <a:p>
            <a:pPr>
              <a:lnSpc>
                <a:spcPct val="90000"/>
              </a:lnSpc>
            </a:pPr>
            <a:r>
              <a:rPr lang="en-US" dirty="0"/>
              <a:t>Displays temperatures in C and F</a:t>
            </a:r>
          </a:p>
          <a:p>
            <a:pPr>
              <a:lnSpc>
                <a:spcPct val="90000"/>
              </a:lnSpc>
            </a:pPr>
            <a:r>
              <a:rPr lang="en-US" dirty="0"/>
              <a:t>Potentiometer effectively controls contrast</a:t>
            </a:r>
          </a:p>
          <a:p>
            <a:pPr>
              <a:lnSpc>
                <a:spcPct val="90000"/>
              </a:lnSpc>
            </a:pPr>
            <a:r>
              <a:rPr lang="en-US" dirty="0"/>
              <a:t>Does not start showing temperatures until start button is pressed</a:t>
            </a:r>
          </a:p>
        </p:txBody>
      </p:sp>
      <p:pic>
        <p:nvPicPr>
          <p:cNvPr id="6" name="Picture 5" descr="A picture containing clock&#10;&#10;Description automatically generated">
            <a:extLst>
              <a:ext uri="{FF2B5EF4-FFF2-40B4-BE49-F238E27FC236}">
                <a16:creationId xmlns:a16="http://schemas.microsoft.com/office/drawing/2014/main" id="{BABE9487-6EC2-4C3C-BD34-F8E01A33C2BE}"/>
              </a:ext>
            </a:extLst>
          </p:cNvPr>
          <p:cNvPicPr>
            <a:picLocks noChangeAspect="1"/>
          </p:cNvPicPr>
          <p:nvPr/>
        </p:nvPicPr>
        <p:blipFill>
          <a:blip r:embed="rId2"/>
          <a:stretch>
            <a:fillRect/>
          </a:stretch>
        </p:blipFill>
        <p:spPr>
          <a:xfrm>
            <a:off x="5938981" y="2014194"/>
            <a:ext cx="5186219" cy="3889665"/>
          </a:xfrm>
          <a:prstGeom prst="rect">
            <a:avLst/>
          </a:prstGeom>
        </p:spPr>
      </p:pic>
    </p:spTree>
    <p:extLst>
      <p:ext uri="{BB962C8B-B14F-4D97-AF65-F5344CB8AC3E}">
        <p14:creationId xmlns:p14="http://schemas.microsoft.com/office/powerpoint/2010/main" val="8970278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37BF-9C41-49EC-A1E3-35B7D81AB4D1}"/>
              </a:ext>
            </a:extLst>
          </p:cNvPr>
          <p:cNvSpPr>
            <a:spLocks noGrp="1"/>
          </p:cNvSpPr>
          <p:nvPr>
            <p:ph type="title"/>
          </p:nvPr>
        </p:nvSpPr>
        <p:spPr/>
        <p:txBody>
          <a:bodyPr/>
          <a:lstStyle/>
          <a:p>
            <a:r>
              <a:rPr lang="en-US" dirty="0"/>
              <a:t>Prototyping Results: LEDs</a:t>
            </a:r>
          </a:p>
        </p:txBody>
      </p:sp>
      <p:sp>
        <p:nvSpPr>
          <p:cNvPr id="3" name="Content Placeholder 2">
            <a:extLst>
              <a:ext uri="{FF2B5EF4-FFF2-40B4-BE49-F238E27FC236}">
                <a16:creationId xmlns:a16="http://schemas.microsoft.com/office/drawing/2014/main" id="{9740D5DA-04E4-41FC-9384-F149BF7009CB}"/>
              </a:ext>
            </a:extLst>
          </p:cNvPr>
          <p:cNvSpPr>
            <a:spLocks noGrp="1"/>
          </p:cNvSpPr>
          <p:nvPr>
            <p:ph idx="1"/>
          </p:nvPr>
        </p:nvSpPr>
        <p:spPr>
          <a:xfrm>
            <a:off x="1066800" y="2103120"/>
            <a:ext cx="6089374" cy="3849624"/>
          </a:xfrm>
        </p:spPr>
        <p:txBody>
          <a:bodyPr>
            <a:normAutofit/>
          </a:bodyPr>
          <a:lstStyle/>
          <a:p>
            <a:r>
              <a:rPr lang="en-US" dirty="0"/>
              <a:t>Start/Stop LED</a:t>
            </a:r>
          </a:p>
          <a:p>
            <a:pPr lvl="1"/>
            <a:r>
              <a:rPr lang="en-US" dirty="0"/>
              <a:t>Pressing Start turns green LED on </a:t>
            </a:r>
          </a:p>
          <a:p>
            <a:pPr lvl="1"/>
            <a:r>
              <a:rPr lang="en-US" dirty="0"/>
              <a:t>Pressing Stop turn green LED off</a:t>
            </a:r>
          </a:p>
          <a:p>
            <a:r>
              <a:rPr lang="en-US" dirty="0"/>
              <a:t>Steady-State LED</a:t>
            </a:r>
          </a:p>
          <a:p>
            <a:pPr lvl="1"/>
            <a:r>
              <a:rPr lang="en-US" dirty="0"/>
              <a:t>If five-point stencil derivative drops below 0.001, blue light turns on</a:t>
            </a:r>
          </a:p>
          <a:p>
            <a:r>
              <a:rPr lang="en-US" dirty="0"/>
              <a:t>Continuous Sampling</a:t>
            </a:r>
          </a:p>
          <a:p>
            <a:pPr lvl="1"/>
            <a:r>
              <a:rPr lang="en-US" dirty="0"/>
              <a:t>Sampling continues even after SS reached</a:t>
            </a:r>
          </a:p>
          <a:p>
            <a:pPr lvl="1"/>
            <a:r>
              <a:rPr lang="en-US" dirty="0"/>
              <a:t>Only way to terminate is with stop button</a:t>
            </a:r>
          </a:p>
          <a:p>
            <a:r>
              <a:rPr lang="en-US" dirty="0"/>
              <a:t>Non-continuous Sampling</a:t>
            </a:r>
          </a:p>
          <a:p>
            <a:pPr lvl="1"/>
            <a:r>
              <a:rPr lang="en-US" dirty="0"/>
              <a:t>Sampling terminates when SS reached</a:t>
            </a:r>
          </a:p>
          <a:p>
            <a:pPr lvl="1"/>
            <a:r>
              <a:rPr lang="en-US" dirty="0"/>
              <a:t>“Grace period” of 5 seconds once started</a:t>
            </a:r>
          </a:p>
          <a:p>
            <a:pPr lvl="1"/>
            <a:r>
              <a:rPr lang="en-US" dirty="0"/>
              <a:t>Stop button can also terminate sampling before SS</a:t>
            </a:r>
          </a:p>
        </p:txBody>
      </p:sp>
      <p:pic>
        <p:nvPicPr>
          <p:cNvPr id="6" name="Picture 5" descr="A circuit board&#10;&#10;Description automatically generated">
            <a:extLst>
              <a:ext uri="{FF2B5EF4-FFF2-40B4-BE49-F238E27FC236}">
                <a16:creationId xmlns:a16="http://schemas.microsoft.com/office/drawing/2014/main" id="{4B05EDD7-7E05-471F-82BF-DCA1AB418BF8}"/>
              </a:ext>
            </a:extLst>
          </p:cNvPr>
          <p:cNvPicPr>
            <a:picLocks noChangeAspect="1"/>
          </p:cNvPicPr>
          <p:nvPr/>
        </p:nvPicPr>
        <p:blipFill>
          <a:blip r:embed="rId2"/>
          <a:stretch>
            <a:fillRect/>
          </a:stretch>
        </p:blipFill>
        <p:spPr>
          <a:xfrm rot="5400000">
            <a:off x="6930535" y="1677066"/>
            <a:ext cx="2789376" cy="2092033"/>
          </a:xfrm>
          <a:prstGeom prst="rect">
            <a:avLst/>
          </a:prstGeom>
        </p:spPr>
      </p:pic>
      <p:pic>
        <p:nvPicPr>
          <p:cNvPr id="8" name="Picture 7" descr="A circuit board&#10;&#10;Description automatically generated">
            <a:extLst>
              <a:ext uri="{FF2B5EF4-FFF2-40B4-BE49-F238E27FC236}">
                <a16:creationId xmlns:a16="http://schemas.microsoft.com/office/drawing/2014/main" id="{0E8E63EE-5CB7-4876-B448-19A836875B5E}"/>
              </a:ext>
            </a:extLst>
          </p:cNvPr>
          <p:cNvPicPr>
            <a:picLocks noChangeAspect="1"/>
          </p:cNvPicPr>
          <p:nvPr/>
        </p:nvPicPr>
        <p:blipFill>
          <a:blip r:embed="rId3"/>
          <a:stretch>
            <a:fillRect/>
          </a:stretch>
        </p:blipFill>
        <p:spPr>
          <a:xfrm rot="5400000">
            <a:off x="9220854" y="1677066"/>
            <a:ext cx="2789378" cy="2092034"/>
          </a:xfrm>
          <a:prstGeom prst="rect">
            <a:avLst/>
          </a:prstGeom>
        </p:spPr>
      </p:pic>
      <p:pic>
        <p:nvPicPr>
          <p:cNvPr id="10" name="Picture 9" descr="A picture containing clock, meter&#10;&#10;Description automatically generated">
            <a:extLst>
              <a:ext uri="{FF2B5EF4-FFF2-40B4-BE49-F238E27FC236}">
                <a16:creationId xmlns:a16="http://schemas.microsoft.com/office/drawing/2014/main" id="{800CE0D0-DC2E-4F40-A718-8354B2EC0213}"/>
              </a:ext>
            </a:extLst>
          </p:cNvPr>
          <p:cNvPicPr>
            <a:picLocks noChangeAspect="1"/>
          </p:cNvPicPr>
          <p:nvPr/>
        </p:nvPicPr>
        <p:blipFill>
          <a:blip r:embed="rId4"/>
          <a:stretch>
            <a:fillRect/>
          </a:stretch>
        </p:blipFill>
        <p:spPr>
          <a:xfrm>
            <a:off x="8228894" y="4317336"/>
            <a:ext cx="2530760" cy="1898070"/>
          </a:xfrm>
          <a:prstGeom prst="rect">
            <a:avLst/>
          </a:prstGeom>
        </p:spPr>
      </p:pic>
    </p:spTree>
    <p:extLst>
      <p:ext uri="{BB962C8B-B14F-4D97-AF65-F5344CB8AC3E}">
        <p14:creationId xmlns:p14="http://schemas.microsoft.com/office/powerpoint/2010/main" val="21592580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4ECD2-0532-4109-8AF3-079E1B3D340F}"/>
              </a:ext>
            </a:extLst>
          </p:cNvPr>
          <p:cNvSpPr>
            <a:spLocks noGrp="1"/>
          </p:cNvSpPr>
          <p:nvPr>
            <p:ph type="title"/>
          </p:nvPr>
        </p:nvSpPr>
        <p:spPr>
          <a:xfrm>
            <a:off x="1066800" y="642594"/>
            <a:ext cx="10058400" cy="1371600"/>
          </a:xfrm>
        </p:spPr>
        <p:txBody>
          <a:bodyPr anchor="ctr">
            <a:normAutofit/>
          </a:bodyPr>
          <a:lstStyle/>
          <a:p>
            <a:r>
              <a:rPr lang="en-US" dirty="0"/>
              <a:t>Prototyping Results: Buttons</a:t>
            </a:r>
          </a:p>
        </p:txBody>
      </p:sp>
      <p:sp>
        <p:nvSpPr>
          <p:cNvPr id="3" name="Content Placeholder 2">
            <a:extLst>
              <a:ext uri="{FF2B5EF4-FFF2-40B4-BE49-F238E27FC236}">
                <a16:creationId xmlns:a16="http://schemas.microsoft.com/office/drawing/2014/main" id="{B35D08B2-5E39-4779-87F0-E68B770106C5}"/>
              </a:ext>
            </a:extLst>
          </p:cNvPr>
          <p:cNvSpPr>
            <a:spLocks noGrp="1"/>
          </p:cNvSpPr>
          <p:nvPr>
            <p:ph sz="half" idx="1"/>
          </p:nvPr>
        </p:nvSpPr>
        <p:spPr>
          <a:xfrm>
            <a:off x="1066800" y="2103120"/>
            <a:ext cx="4663440" cy="3749040"/>
          </a:xfrm>
        </p:spPr>
        <p:txBody>
          <a:bodyPr>
            <a:normAutofit/>
          </a:bodyPr>
          <a:lstStyle/>
          <a:p>
            <a:pPr>
              <a:lnSpc>
                <a:spcPct val="90000"/>
              </a:lnSpc>
            </a:pPr>
            <a:r>
              <a:rPr lang="en-US" dirty="0"/>
              <a:t>Buttons not operable until sampling rate inputted</a:t>
            </a:r>
          </a:p>
          <a:p>
            <a:pPr>
              <a:lnSpc>
                <a:spcPct val="90000"/>
              </a:lnSpc>
            </a:pPr>
            <a:r>
              <a:rPr lang="en-US" dirty="0"/>
              <a:t>Start button begins sampling and temp display on LCD and turns on green LED</a:t>
            </a:r>
          </a:p>
          <a:p>
            <a:pPr>
              <a:lnSpc>
                <a:spcPct val="90000"/>
              </a:lnSpc>
            </a:pPr>
            <a:r>
              <a:rPr lang="en-US" dirty="0"/>
              <a:t>Stop button ends sampling, freezes temp display on LCD, and turns off green LED</a:t>
            </a:r>
          </a:p>
          <a:p>
            <a:pPr>
              <a:lnSpc>
                <a:spcPct val="90000"/>
              </a:lnSpc>
            </a:pPr>
            <a:r>
              <a:rPr lang="en-US" dirty="0"/>
              <a:t>Start button immediately begins sampling</a:t>
            </a:r>
          </a:p>
          <a:p>
            <a:pPr>
              <a:lnSpc>
                <a:spcPct val="90000"/>
              </a:lnSpc>
            </a:pPr>
            <a:r>
              <a:rPr lang="en-US" dirty="0"/>
              <a:t>Stop button should be held down to ensure termination of sampling</a:t>
            </a:r>
          </a:p>
          <a:p>
            <a:pPr>
              <a:lnSpc>
                <a:spcPct val="90000"/>
              </a:lnSpc>
            </a:pPr>
            <a:endParaRPr lang="en-US" sz="1300" dirty="0"/>
          </a:p>
          <a:p>
            <a:pPr>
              <a:lnSpc>
                <a:spcPct val="90000"/>
              </a:lnSpc>
            </a:pPr>
            <a:endParaRPr lang="en-US" sz="1300" dirty="0"/>
          </a:p>
          <a:p>
            <a:pPr>
              <a:lnSpc>
                <a:spcPct val="90000"/>
              </a:lnSpc>
            </a:pPr>
            <a:endParaRPr lang="en-US" sz="1300" dirty="0"/>
          </a:p>
          <a:p>
            <a:pPr>
              <a:lnSpc>
                <a:spcPct val="90000"/>
              </a:lnSpc>
            </a:pPr>
            <a:endParaRPr lang="en-US" sz="1300" dirty="0"/>
          </a:p>
        </p:txBody>
      </p:sp>
      <p:pic>
        <p:nvPicPr>
          <p:cNvPr id="7" name="Picture 6" descr="A circuit board&#10;&#10;Description automatically generated">
            <a:extLst>
              <a:ext uri="{FF2B5EF4-FFF2-40B4-BE49-F238E27FC236}">
                <a16:creationId xmlns:a16="http://schemas.microsoft.com/office/drawing/2014/main" id="{5E59454F-B770-45C1-BEFB-AAC520952B02}"/>
              </a:ext>
            </a:extLst>
          </p:cNvPr>
          <p:cNvPicPr>
            <a:picLocks noChangeAspect="1"/>
          </p:cNvPicPr>
          <p:nvPr/>
        </p:nvPicPr>
        <p:blipFill>
          <a:blip r:embed="rId2"/>
          <a:stretch>
            <a:fillRect/>
          </a:stretch>
        </p:blipFill>
        <p:spPr>
          <a:xfrm rot="5400000">
            <a:off x="7065390" y="2594027"/>
            <a:ext cx="3927262" cy="2945448"/>
          </a:xfrm>
          <a:prstGeom prst="rect">
            <a:avLst/>
          </a:prstGeom>
        </p:spPr>
      </p:pic>
    </p:spTree>
    <p:extLst>
      <p:ext uri="{BB962C8B-B14F-4D97-AF65-F5344CB8AC3E}">
        <p14:creationId xmlns:p14="http://schemas.microsoft.com/office/powerpoint/2010/main" val="3475693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B0694-96B6-4A10-9F0E-6C84B6310ABA}"/>
              </a:ext>
            </a:extLst>
          </p:cNvPr>
          <p:cNvSpPr>
            <a:spLocks noGrp="1"/>
          </p:cNvSpPr>
          <p:nvPr>
            <p:ph type="title"/>
          </p:nvPr>
        </p:nvSpPr>
        <p:spPr>
          <a:xfrm>
            <a:off x="1066800" y="642594"/>
            <a:ext cx="10058400" cy="1371600"/>
          </a:xfrm>
        </p:spPr>
        <p:txBody>
          <a:bodyPr anchor="ctr">
            <a:normAutofit/>
          </a:bodyPr>
          <a:lstStyle/>
          <a:p>
            <a:r>
              <a:rPr lang="en-US" dirty="0"/>
              <a:t>Prototyping Results: Voltage Divider</a:t>
            </a:r>
          </a:p>
        </p:txBody>
      </p:sp>
      <p:sp>
        <p:nvSpPr>
          <p:cNvPr id="3" name="Content Placeholder 2">
            <a:extLst>
              <a:ext uri="{FF2B5EF4-FFF2-40B4-BE49-F238E27FC236}">
                <a16:creationId xmlns:a16="http://schemas.microsoft.com/office/drawing/2014/main" id="{B49C4E89-DC9F-4BD8-A003-16D11FDE5E82}"/>
              </a:ext>
            </a:extLst>
          </p:cNvPr>
          <p:cNvSpPr>
            <a:spLocks noGrp="1"/>
          </p:cNvSpPr>
          <p:nvPr>
            <p:ph sz="half" idx="1"/>
          </p:nvPr>
        </p:nvSpPr>
        <p:spPr>
          <a:xfrm>
            <a:off x="1066800" y="2103120"/>
            <a:ext cx="4663440" cy="3749040"/>
          </a:xfrm>
        </p:spPr>
        <p:txBody>
          <a:bodyPr>
            <a:normAutofit/>
          </a:bodyPr>
          <a:lstStyle/>
          <a:p>
            <a:r>
              <a:rPr lang="en-US" dirty="0"/>
              <a:t>Nominal Resistance around 10kOhm</a:t>
            </a:r>
          </a:p>
          <a:p>
            <a:pPr lvl="1"/>
            <a:r>
              <a:rPr lang="en-US" dirty="0"/>
              <a:t>Use 10kOhm resistor in series</a:t>
            </a:r>
          </a:p>
          <a:p>
            <a:r>
              <a:rPr lang="en-US" dirty="0"/>
              <a:t>Effectively converts thermistor resistance to a readable voltage </a:t>
            </a:r>
          </a:p>
        </p:txBody>
      </p:sp>
      <p:pic>
        <p:nvPicPr>
          <p:cNvPr id="6" name="Picture 5" descr="A circuit board&#10;&#10;Description automatically generated">
            <a:extLst>
              <a:ext uri="{FF2B5EF4-FFF2-40B4-BE49-F238E27FC236}">
                <a16:creationId xmlns:a16="http://schemas.microsoft.com/office/drawing/2014/main" id="{0FB7D751-0A58-4F20-84F1-4A6A413EE586}"/>
              </a:ext>
            </a:extLst>
          </p:cNvPr>
          <p:cNvPicPr>
            <a:picLocks noChangeAspect="1"/>
          </p:cNvPicPr>
          <p:nvPr/>
        </p:nvPicPr>
        <p:blipFill>
          <a:blip r:embed="rId2"/>
          <a:stretch>
            <a:fillRect/>
          </a:stretch>
        </p:blipFill>
        <p:spPr>
          <a:xfrm>
            <a:off x="6305493" y="2103120"/>
            <a:ext cx="4819707" cy="3614780"/>
          </a:xfrm>
          <a:prstGeom prst="rect">
            <a:avLst/>
          </a:prstGeom>
        </p:spPr>
      </p:pic>
    </p:spTree>
    <p:extLst>
      <p:ext uri="{BB962C8B-B14F-4D97-AF65-F5344CB8AC3E}">
        <p14:creationId xmlns:p14="http://schemas.microsoft.com/office/powerpoint/2010/main" val="35007744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DEE46-9050-4723-94D1-A987E00EA7B5}"/>
              </a:ext>
            </a:extLst>
          </p:cNvPr>
          <p:cNvSpPr>
            <a:spLocks noGrp="1"/>
          </p:cNvSpPr>
          <p:nvPr>
            <p:ph type="title"/>
          </p:nvPr>
        </p:nvSpPr>
        <p:spPr/>
        <p:txBody>
          <a:bodyPr/>
          <a:lstStyle/>
          <a:p>
            <a:r>
              <a:rPr lang="en-US" dirty="0"/>
              <a:t>Analysis Results: Calibration</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0F3275AD-36F8-4209-8F52-A4463E2B0FFC}"/>
                  </a:ext>
                </a:extLst>
              </p:cNvPr>
              <p:cNvGraphicFramePr>
                <a:graphicFrameLocks noGrp="1"/>
              </p:cNvGraphicFramePr>
              <p:nvPr>
                <p:extLst>
                  <p:ext uri="{D42A27DB-BD31-4B8C-83A1-F6EECF244321}">
                    <p14:modId xmlns:p14="http://schemas.microsoft.com/office/powerpoint/2010/main" val="4133465284"/>
                  </p:ext>
                </p:extLst>
              </p:nvPr>
            </p:nvGraphicFramePr>
            <p:xfrm>
              <a:off x="1066800" y="2267214"/>
              <a:ext cx="3621629" cy="1116872"/>
            </p:xfrm>
            <a:graphic>
              <a:graphicData uri="http://schemas.openxmlformats.org/drawingml/2006/table">
                <a:tbl>
                  <a:tblPr/>
                  <a:tblGrid>
                    <a:gridCol w="540031">
                      <a:extLst>
                        <a:ext uri="{9D8B030D-6E8A-4147-A177-3AD203B41FA5}">
                          <a16:colId xmlns:a16="http://schemas.microsoft.com/office/drawing/2014/main" val="830587378"/>
                        </a:ext>
                      </a:extLst>
                    </a:gridCol>
                    <a:gridCol w="1355435">
                      <a:extLst>
                        <a:ext uri="{9D8B030D-6E8A-4147-A177-3AD203B41FA5}">
                          <a16:colId xmlns:a16="http://schemas.microsoft.com/office/drawing/2014/main" val="351230767"/>
                        </a:ext>
                      </a:extLst>
                    </a:gridCol>
                    <a:gridCol w="1726163">
                      <a:extLst>
                        <a:ext uri="{9D8B030D-6E8A-4147-A177-3AD203B41FA5}">
                          <a16:colId xmlns:a16="http://schemas.microsoft.com/office/drawing/2014/main" val="815586394"/>
                        </a:ext>
                      </a:extLst>
                    </a:gridCol>
                  </a:tblGrid>
                  <a:tr h="279218">
                    <a:tc>
                      <a:txBody>
                        <a:bodyPr/>
                        <a:lstStyle/>
                        <a:p>
                          <a:pPr algn="ctr" fontAlgn="ctr"/>
                          <a:r>
                            <a:rPr lang="en-US" sz="1700" b="1" i="0" u="none" strike="noStrike">
                              <a:solidFill>
                                <a:srgbClr val="000000"/>
                              </a:solidFill>
                              <a:effectLst/>
                              <a:latin typeface="Calibri" panose="020F0502020204030204" pitchFamily="34" charset="0"/>
                            </a:rPr>
                            <a:t>Point</a:t>
                          </a:r>
                        </a:p>
                      </a:txBody>
                      <a:tcPr marL="11634" marR="11634" marT="11634" marB="0" anchor="ctr">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700" b="1" i="0" u="none" strike="noStrike" dirty="0">
                              <a:solidFill>
                                <a:srgbClr val="000000"/>
                              </a:solidFill>
                              <a:effectLst/>
                              <a:latin typeface="Calibri" panose="020F0502020204030204" pitchFamily="34" charset="0"/>
                            </a:rPr>
                            <a:t>Resistance (</a:t>
                          </a:r>
                          <a14:m>
                            <m:oMath xmlns:m="http://schemas.openxmlformats.org/officeDocument/2006/math">
                              <m:r>
                                <a:rPr lang="en-US" sz="1700" b="1" i="1" u="none" strike="noStrike" smtClean="0">
                                  <a:solidFill>
                                    <a:srgbClr val="000000"/>
                                  </a:solidFill>
                                  <a:effectLst/>
                                  <a:latin typeface="Cambria Math" panose="02040503050406030204" pitchFamily="18" charset="0"/>
                                  <a:ea typeface="Cambria Math" panose="02040503050406030204" pitchFamily="18" charset="0"/>
                                </a:rPr>
                                <m:t>𝛀</m:t>
                              </m:r>
                            </m:oMath>
                          </a14:m>
                          <a:r>
                            <a:rPr lang="en-US" sz="1700" b="1" i="0" u="none" strike="noStrike" dirty="0">
                              <a:solidFill>
                                <a:srgbClr val="000000"/>
                              </a:solidFill>
                              <a:effectLst/>
                              <a:latin typeface="Calibri" panose="020F0502020204030204" pitchFamily="34" charset="0"/>
                            </a:rPr>
                            <a:t>)</a:t>
                          </a:r>
                        </a:p>
                      </a:txBody>
                      <a:tcPr marL="11634" marR="11634" marT="11634" marB="0" anchor="ctr">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700" b="1" i="0" u="none" strike="noStrike" dirty="0">
                              <a:solidFill>
                                <a:srgbClr val="000000"/>
                              </a:solidFill>
                              <a:effectLst/>
                              <a:latin typeface="Calibri" panose="020F0502020204030204" pitchFamily="34" charset="0"/>
                            </a:rPr>
                            <a:t>Temperature (</a:t>
                          </a:r>
                          <a14:m>
                            <m:oMath xmlns:m="http://schemas.openxmlformats.org/officeDocument/2006/math">
                              <m:r>
                                <a:rPr lang="en-US" sz="1700" b="1" i="1" u="none" strike="noStrike" smtClean="0">
                                  <a:solidFill>
                                    <a:srgbClr val="000000"/>
                                  </a:solidFill>
                                  <a:effectLst/>
                                  <a:latin typeface="Cambria Math" panose="02040503050406030204" pitchFamily="18" charset="0"/>
                                  <a:ea typeface="Cambria Math" panose="02040503050406030204" pitchFamily="18" charset="0"/>
                                </a:rPr>
                                <m:t>℃</m:t>
                              </m:r>
                            </m:oMath>
                          </a14:m>
                          <a:r>
                            <a:rPr lang="en-US" sz="1700" b="1" i="0" u="none" strike="noStrike" dirty="0">
                              <a:solidFill>
                                <a:srgbClr val="000000"/>
                              </a:solidFill>
                              <a:effectLst/>
                              <a:latin typeface="Calibri" panose="020F0502020204030204" pitchFamily="34" charset="0"/>
                            </a:rPr>
                            <a:t>)</a:t>
                          </a:r>
                        </a:p>
                      </a:txBody>
                      <a:tcPr marL="11634" marR="11634" marT="11634" marB="0" anchor="ctr">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2850272"/>
                      </a:ext>
                    </a:extLst>
                  </a:tr>
                  <a:tr h="279218">
                    <a:tc>
                      <a:txBody>
                        <a:bodyPr/>
                        <a:lstStyle/>
                        <a:p>
                          <a:pPr algn="ctr" fontAlgn="ctr"/>
                          <a:r>
                            <a:rPr lang="en-US" sz="1700" b="0" i="0" u="none" strike="noStrike">
                              <a:solidFill>
                                <a:srgbClr val="000000"/>
                              </a:solidFill>
                              <a:effectLst/>
                              <a:latin typeface="Calibri" panose="020F0502020204030204" pitchFamily="34" charset="0"/>
                            </a:rPr>
                            <a:t>1</a:t>
                          </a:r>
                        </a:p>
                      </a:txBody>
                      <a:tcPr marL="11634" marR="11634" marT="11634"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en-US" sz="1700" b="0" i="0" u="none" strike="noStrike" dirty="0">
                              <a:solidFill>
                                <a:srgbClr val="000000"/>
                              </a:solidFill>
                              <a:effectLst/>
                              <a:latin typeface="Calibri" panose="020F0502020204030204" pitchFamily="34" charset="0"/>
                            </a:rPr>
                            <a:t>26967.51</a:t>
                          </a:r>
                        </a:p>
                      </a:txBody>
                      <a:tcPr marL="11634" marR="11634" marT="11634"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en-US" sz="1700" b="0" i="0" u="none" strike="noStrike" dirty="0">
                              <a:solidFill>
                                <a:srgbClr val="000000"/>
                              </a:solidFill>
                              <a:effectLst/>
                              <a:latin typeface="Calibri" panose="020F0502020204030204" pitchFamily="34" charset="0"/>
                            </a:rPr>
                            <a:t>1.6</a:t>
                          </a:r>
                        </a:p>
                      </a:txBody>
                      <a:tcPr marL="11634" marR="11634" marT="11634"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660903511"/>
                      </a:ext>
                    </a:extLst>
                  </a:tr>
                  <a:tr h="279218">
                    <a:tc>
                      <a:txBody>
                        <a:bodyPr/>
                        <a:lstStyle/>
                        <a:p>
                          <a:pPr algn="ctr" fontAlgn="ctr"/>
                          <a:r>
                            <a:rPr lang="en-US" sz="1700" b="0" i="0" u="none" strike="noStrike">
                              <a:solidFill>
                                <a:srgbClr val="000000"/>
                              </a:solidFill>
                              <a:effectLst/>
                              <a:latin typeface="Calibri" panose="020F0502020204030204" pitchFamily="34" charset="0"/>
                            </a:rPr>
                            <a:t>2</a:t>
                          </a:r>
                        </a:p>
                      </a:txBody>
                      <a:tcPr marL="11634" marR="11634" marT="11634" marB="0" anchor="ctr">
                        <a:lnL>
                          <a:noFill/>
                        </a:lnL>
                        <a:lnR>
                          <a:noFill/>
                        </a:lnR>
                        <a:lnT>
                          <a:noFill/>
                        </a:lnT>
                        <a:lnB w="12700" cap="flat" cmpd="sng" algn="ctr">
                          <a:noFill/>
                          <a:prstDash val="solid"/>
                          <a:round/>
                          <a:headEnd type="none" w="med" len="med"/>
                          <a:tailEnd type="none" w="med" len="med"/>
                        </a:lnB>
                      </a:tcPr>
                    </a:tc>
                    <a:tc>
                      <a:txBody>
                        <a:bodyPr/>
                        <a:lstStyle/>
                        <a:p>
                          <a:pPr algn="ctr" fontAlgn="ctr"/>
                          <a:r>
                            <a:rPr lang="en-US" sz="1700" b="0" i="0" u="none" strike="noStrike" dirty="0">
                              <a:solidFill>
                                <a:srgbClr val="000000"/>
                              </a:solidFill>
                              <a:effectLst/>
                              <a:latin typeface="Calibri" panose="020F0502020204030204" pitchFamily="34" charset="0"/>
                            </a:rPr>
                            <a:t>10197.24</a:t>
                          </a:r>
                        </a:p>
                      </a:txBody>
                      <a:tcPr marL="11634" marR="11634" marT="11634" marB="0" anchor="ctr">
                        <a:lnL>
                          <a:noFill/>
                        </a:lnL>
                        <a:lnR>
                          <a:noFill/>
                        </a:lnR>
                        <a:lnT>
                          <a:noFill/>
                        </a:lnT>
                        <a:lnB w="12700" cap="flat" cmpd="sng" algn="ctr">
                          <a:noFill/>
                          <a:prstDash val="solid"/>
                          <a:round/>
                          <a:headEnd type="none" w="med" len="med"/>
                          <a:tailEnd type="none" w="med" len="med"/>
                        </a:lnB>
                      </a:tcPr>
                    </a:tc>
                    <a:tc>
                      <a:txBody>
                        <a:bodyPr/>
                        <a:lstStyle/>
                        <a:p>
                          <a:pPr algn="ctr" fontAlgn="ctr"/>
                          <a:r>
                            <a:rPr lang="en-US" sz="1700" b="0" i="0" u="none" strike="noStrike" dirty="0">
                              <a:solidFill>
                                <a:srgbClr val="000000"/>
                              </a:solidFill>
                              <a:effectLst/>
                              <a:latin typeface="Calibri" panose="020F0502020204030204" pitchFamily="34" charset="0"/>
                            </a:rPr>
                            <a:t>24.5</a:t>
                          </a:r>
                        </a:p>
                      </a:txBody>
                      <a:tcPr marL="11634" marR="11634" marT="11634" marB="0" anchor="ctr">
                        <a:lnL>
                          <a:noFill/>
                        </a:lnL>
                        <a:lnR>
                          <a:noFill/>
                        </a:lnR>
                        <a:lnT>
                          <a:noFill/>
                        </a:lnT>
                        <a:lnB w="12700" cap="flat" cmpd="sng" algn="ctr">
                          <a:noFill/>
                          <a:prstDash val="solid"/>
                          <a:round/>
                          <a:headEnd type="none" w="med" len="med"/>
                          <a:tailEnd type="none" w="med" len="med"/>
                        </a:lnB>
                      </a:tcPr>
                    </a:tc>
                    <a:extLst>
                      <a:ext uri="{0D108BD9-81ED-4DB2-BD59-A6C34878D82A}">
                        <a16:rowId xmlns:a16="http://schemas.microsoft.com/office/drawing/2014/main" val="2772644535"/>
                      </a:ext>
                    </a:extLst>
                  </a:tr>
                  <a:tr h="279218">
                    <a:tc>
                      <a:txBody>
                        <a:bodyPr/>
                        <a:lstStyle/>
                        <a:p>
                          <a:pPr algn="ctr" fontAlgn="ctr"/>
                          <a:r>
                            <a:rPr lang="en-US" sz="1700" b="0" i="0" u="none" strike="noStrike" dirty="0">
                              <a:solidFill>
                                <a:srgbClr val="000000"/>
                              </a:solidFill>
                              <a:effectLst/>
                              <a:latin typeface="Calibri" panose="020F0502020204030204" pitchFamily="34" charset="0"/>
                            </a:rPr>
                            <a:t>3</a:t>
                          </a:r>
                        </a:p>
                      </a:txBody>
                      <a:tcPr marL="11634" marR="11634" marT="11634"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fontAlgn="ctr"/>
                          <a:r>
                            <a:rPr lang="en-US" sz="1700" b="0" i="0" u="none" strike="noStrike" dirty="0">
                              <a:solidFill>
                                <a:srgbClr val="000000"/>
                              </a:solidFill>
                              <a:effectLst/>
                              <a:latin typeface="Calibri" panose="020F0502020204030204" pitchFamily="34" charset="0"/>
                            </a:rPr>
                            <a:t>1022.6</a:t>
                          </a:r>
                        </a:p>
                      </a:txBody>
                      <a:tcPr marL="11634" marR="11634" marT="11634"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fontAlgn="ctr"/>
                          <a:r>
                            <a:rPr lang="en-US" sz="1700" b="0" i="0" u="none" strike="noStrike" dirty="0">
                              <a:solidFill>
                                <a:srgbClr val="000000"/>
                              </a:solidFill>
                              <a:effectLst/>
                              <a:latin typeface="Calibri" panose="020F0502020204030204" pitchFamily="34" charset="0"/>
                            </a:rPr>
                            <a:t>94.7</a:t>
                          </a:r>
                        </a:p>
                      </a:txBody>
                      <a:tcPr marL="11634" marR="11634" marT="11634"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1920565250"/>
                      </a:ext>
                    </a:extLst>
                  </a:tr>
                </a:tbl>
              </a:graphicData>
            </a:graphic>
          </p:graphicFrame>
        </mc:Choice>
        <mc:Fallback xmlns="">
          <p:graphicFrame>
            <p:nvGraphicFramePr>
              <p:cNvPr id="5" name="Table 4">
                <a:extLst>
                  <a:ext uri="{FF2B5EF4-FFF2-40B4-BE49-F238E27FC236}">
                    <a16:creationId xmlns:a16="http://schemas.microsoft.com/office/drawing/2014/main" id="{0F3275AD-36F8-4209-8F52-A4463E2B0FFC}"/>
                  </a:ext>
                </a:extLst>
              </p:cNvPr>
              <p:cNvGraphicFramePr>
                <a:graphicFrameLocks noGrp="1"/>
              </p:cNvGraphicFramePr>
              <p:nvPr>
                <p:extLst>
                  <p:ext uri="{D42A27DB-BD31-4B8C-83A1-F6EECF244321}">
                    <p14:modId xmlns:p14="http://schemas.microsoft.com/office/powerpoint/2010/main" val="4133465284"/>
                  </p:ext>
                </p:extLst>
              </p:nvPr>
            </p:nvGraphicFramePr>
            <p:xfrm>
              <a:off x="1066800" y="2267214"/>
              <a:ext cx="3621629" cy="1116872"/>
            </p:xfrm>
            <a:graphic>
              <a:graphicData uri="http://schemas.openxmlformats.org/drawingml/2006/table">
                <a:tbl>
                  <a:tblPr/>
                  <a:tblGrid>
                    <a:gridCol w="540031">
                      <a:extLst>
                        <a:ext uri="{9D8B030D-6E8A-4147-A177-3AD203B41FA5}">
                          <a16:colId xmlns:a16="http://schemas.microsoft.com/office/drawing/2014/main" val="830587378"/>
                        </a:ext>
                      </a:extLst>
                    </a:gridCol>
                    <a:gridCol w="1355435">
                      <a:extLst>
                        <a:ext uri="{9D8B030D-6E8A-4147-A177-3AD203B41FA5}">
                          <a16:colId xmlns:a16="http://schemas.microsoft.com/office/drawing/2014/main" val="351230767"/>
                        </a:ext>
                      </a:extLst>
                    </a:gridCol>
                    <a:gridCol w="1726163">
                      <a:extLst>
                        <a:ext uri="{9D8B030D-6E8A-4147-A177-3AD203B41FA5}">
                          <a16:colId xmlns:a16="http://schemas.microsoft.com/office/drawing/2014/main" val="815586394"/>
                        </a:ext>
                      </a:extLst>
                    </a:gridCol>
                  </a:tblGrid>
                  <a:tr h="279218">
                    <a:tc>
                      <a:txBody>
                        <a:bodyPr/>
                        <a:lstStyle/>
                        <a:p>
                          <a:pPr algn="ctr" fontAlgn="ctr"/>
                          <a:r>
                            <a:rPr lang="en-US" sz="1700" b="1" i="0" u="none" strike="noStrike">
                              <a:solidFill>
                                <a:srgbClr val="000000"/>
                              </a:solidFill>
                              <a:effectLst/>
                              <a:latin typeface="Calibri" panose="020F0502020204030204" pitchFamily="34" charset="0"/>
                            </a:rPr>
                            <a:t>Point</a:t>
                          </a:r>
                        </a:p>
                      </a:txBody>
                      <a:tcPr marL="11634" marR="11634" marT="11634" marB="0" anchor="ctr">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endParaRPr lang="en-US"/>
                        </a:p>
                      </a:txBody>
                      <a:tcPr marL="11634" marR="11634" marT="11634" marB="0" anchor="ctr">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blipFill>
                          <a:blip r:embed="rId2"/>
                          <a:stretch>
                            <a:fillRect l="-40090" t="-15217" r="-128378" b="-343478"/>
                          </a:stretch>
                        </a:blipFill>
                      </a:tcPr>
                    </a:tc>
                    <a:tc>
                      <a:txBody>
                        <a:bodyPr/>
                        <a:lstStyle/>
                        <a:p>
                          <a:endParaRPr lang="en-US"/>
                        </a:p>
                      </a:txBody>
                      <a:tcPr marL="11634" marR="11634" marT="11634" marB="0" anchor="ctr">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blipFill>
                          <a:blip r:embed="rId2"/>
                          <a:stretch>
                            <a:fillRect l="-109507" t="-15217" r="-352" b="-343478"/>
                          </a:stretch>
                        </a:blipFill>
                      </a:tcPr>
                    </a:tc>
                    <a:extLst>
                      <a:ext uri="{0D108BD9-81ED-4DB2-BD59-A6C34878D82A}">
                        <a16:rowId xmlns:a16="http://schemas.microsoft.com/office/drawing/2014/main" val="2212850272"/>
                      </a:ext>
                    </a:extLst>
                  </a:tr>
                  <a:tr h="279218">
                    <a:tc>
                      <a:txBody>
                        <a:bodyPr/>
                        <a:lstStyle/>
                        <a:p>
                          <a:pPr algn="ctr" fontAlgn="ctr"/>
                          <a:r>
                            <a:rPr lang="en-US" sz="1700" b="0" i="0" u="none" strike="noStrike">
                              <a:solidFill>
                                <a:srgbClr val="000000"/>
                              </a:solidFill>
                              <a:effectLst/>
                              <a:latin typeface="Calibri" panose="020F0502020204030204" pitchFamily="34" charset="0"/>
                            </a:rPr>
                            <a:t>1</a:t>
                          </a:r>
                        </a:p>
                      </a:txBody>
                      <a:tcPr marL="11634" marR="11634" marT="11634"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en-US" sz="1700" b="0" i="0" u="none" strike="noStrike" dirty="0">
                              <a:solidFill>
                                <a:srgbClr val="000000"/>
                              </a:solidFill>
                              <a:effectLst/>
                              <a:latin typeface="Calibri" panose="020F0502020204030204" pitchFamily="34" charset="0"/>
                            </a:rPr>
                            <a:t>26967.51</a:t>
                          </a:r>
                        </a:p>
                      </a:txBody>
                      <a:tcPr marL="11634" marR="11634" marT="11634"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en-US" sz="1700" b="0" i="0" u="none" strike="noStrike" dirty="0">
                              <a:solidFill>
                                <a:srgbClr val="000000"/>
                              </a:solidFill>
                              <a:effectLst/>
                              <a:latin typeface="Calibri" panose="020F0502020204030204" pitchFamily="34" charset="0"/>
                            </a:rPr>
                            <a:t>1.6</a:t>
                          </a:r>
                        </a:p>
                      </a:txBody>
                      <a:tcPr marL="11634" marR="11634" marT="11634"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660903511"/>
                      </a:ext>
                    </a:extLst>
                  </a:tr>
                  <a:tr h="279218">
                    <a:tc>
                      <a:txBody>
                        <a:bodyPr/>
                        <a:lstStyle/>
                        <a:p>
                          <a:pPr algn="ctr" fontAlgn="ctr"/>
                          <a:r>
                            <a:rPr lang="en-US" sz="1700" b="0" i="0" u="none" strike="noStrike">
                              <a:solidFill>
                                <a:srgbClr val="000000"/>
                              </a:solidFill>
                              <a:effectLst/>
                              <a:latin typeface="Calibri" panose="020F0502020204030204" pitchFamily="34" charset="0"/>
                            </a:rPr>
                            <a:t>2</a:t>
                          </a:r>
                        </a:p>
                      </a:txBody>
                      <a:tcPr marL="11634" marR="11634" marT="11634" marB="0" anchor="ctr">
                        <a:lnL>
                          <a:noFill/>
                        </a:lnL>
                        <a:lnR>
                          <a:noFill/>
                        </a:lnR>
                        <a:lnT>
                          <a:noFill/>
                        </a:lnT>
                        <a:lnB w="12700" cap="flat" cmpd="sng" algn="ctr">
                          <a:noFill/>
                          <a:prstDash val="solid"/>
                          <a:round/>
                          <a:headEnd type="none" w="med" len="med"/>
                          <a:tailEnd type="none" w="med" len="med"/>
                        </a:lnB>
                      </a:tcPr>
                    </a:tc>
                    <a:tc>
                      <a:txBody>
                        <a:bodyPr/>
                        <a:lstStyle/>
                        <a:p>
                          <a:pPr algn="ctr" fontAlgn="ctr"/>
                          <a:r>
                            <a:rPr lang="en-US" sz="1700" b="0" i="0" u="none" strike="noStrike" dirty="0">
                              <a:solidFill>
                                <a:srgbClr val="000000"/>
                              </a:solidFill>
                              <a:effectLst/>
                              <a:latin typeface="Calibri" panose="020F0502020204030204" pitchFamily="34" charset="0"/>
                            </a:rPr>
                            <a:t>10197.24</a:t>
                          </a:r>
                        </a:p>
                      </a:txBody>
                      <a:tcPr marL="11634" marR="11634" marT="11634" marB="0" anchor="ctr">
                        <a:lnL>
                          <a:noFill/>
                        </a:lnL>
                        <a:lnR>
                          <a:noFill/>
                        </a:lnR>
                        <a:lnT>
                          <a:noFill/>
                        </a:lnT>
                        <a:lnB w="12700" cap="flat" cmpd="sng" algn="ctr">
                          <a:noFill/>
                          <a:prstDash val="solid"/>
                          <a:round/>
                          <a:headEnd type="none" w="med" len="med"/>
                          <a:tailEnd type="none" w="med" len="med"/>
                        </a:lnB>
                      </a:tcPr>
                    </a:tc>
                    <a:tc>
                      <a:txBody>
                        <a:bodyPr/>
                        <a:lstStyle/>
                        <a:p>
                          <a:pPr algn="ctr" fontAlgn="ctr"/>
                          <a:r>
                            <a:rPr lang="en-US" sz="1700" b="0" i="0" u="none" strike="noStrike" dirty="0">
                              <a:solidFill>
                                <a:srgbClr val="000000"/>
                              </a:solidFill>
                              <a:effectLst/>
                              <a:latin typeface="Calibri" panose="020F0502020204030204" pitchFamily="34" charset="0"/>
                            </a:rPr>
                            <a:t>24.5</a:t>
                          </a:r>
                        </a:p>
                      </a:txBody>
                      <a:tcPr marL="11634" marR="11634" marT="11634" marB="0" anchor="ctr">
                        <a:lnL>
                          <a:noFill/>
                        </a:lnL>
                        <a:lnR>
                          <a:noFill/>
                        </a:lnR>
                        <a:lnT>
                          <a:noFill/>
                        </a:lnT>
                        <a:lnB w="12700" cap="flat" cmpd="sng" algn="ctr">
                          <a:noFill/>
                          <a:prstDash val="solid"/>
                          <a:round/>
                          <a:headEnd type="none" w="med" len="med"/>
                          <a:tailEnd type="none" w="med" len="med"/>
                        </a:lnB>
                      </a:tcPr>
                    </a:tc>
                    <a:extLst>
                      <a:ext uri="{0D108BD9-81ED-4DB2-BD59-A6C34878D82A}">
                        <a16:rowId xmlns:a16="http://schemas.microsoft.com/office/drawing/2014/main" val="2772644535"/>
                      </a:ext>
                    </a:extLst>
                  </a:tr>
                  <a:tr h="279218">
                    <a:tc>
                      <a:txBody>
                        <a:bodyPr/>
                        <a:lstStyle/>
                        <a:p>
                          <a:pPr algn="ctr" fontAlgn="ctr"/>
                          <a:r>
                            <a:rPr lang="en-US" sz="1700" b="0" i="0" u="none" strike="noStrike" dirty="0">
                              <a:solidFill>
                                <a:srgbClr val="000000"/>
                              </a:solidFill>
                              <a:effectLst/>
                              <a:latin typeface="Calibri" panose="020F0502020204030204" pitchFamily="34" charset="0"/>
                            </a:rPr>
                            <a:t>3</a:t>
                          </a:r>
                        </a:p>
                      </a:txBody>
                      <a:tcPr marL="11634" marR="11634" marT="11634"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fontAlgn="ctr"/>
                          <a:r>
                            <a:rPr lang="en-US" sz="1700" b="0" i="0" u="none" strike="noStrike" dirty="0">
                              <a:solidFill>
                                <a:srgbClr val="000000"/>
                              </a:solidFill>
                              <a:effectLst/>
                              <a:latin typeface="Calibri" panose="020F0502020204030204" pitchFamily="34" charset="0"/>
                            </a:rPr>
                            <a:t>1022.6</a:t>
                          </a:r>
                        </a:p>
                      </a:txBody>
                      <a:tcPr marL="11634" marR="11634" marT="11634"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fontAlgn="ctr"/>
                          <a:r>
                            <a:rPr lang="en-US" sz="1700" b="0" i="0" u="none" strike="noStrike" dirty="0">
                              <a:solidFill>
                                <a:srgbClr val="000000"/>
                              </a:solidFill>
                              <a:effectLst/>
                              <a:latin typeface="Calibri" panose="020F0502020204030204" pitchFamily="34" charset="0"/>
                            </a:rPr>
                            <a:t>94.7</a:t>
                          </a:r>
                        </a:p>
                      </a:txBody>
                      <a:tcPr marL="11634" marR="11634" marT="11634"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1920565250"/>
                      </a:ext>
                    </a:extLst>
                  </a:tr>
                </a:tbl>
              </a:graphicData>
            </a:graphic>
          </p:graphicFrame>
        </mc:Fallback>
      </mc:AlternateContent>
      <p:sp>
        <p:nvSpPr>
          <p:cNvPr id="9" name="TextBox 8">
            <a:extLst>
              <a:ext uri="{FF2B5EF4-FFF2-40B4-BE49-F238E27FC236}">
                <a16:creationId xmlns:a16="http://schemas.microsoft.com/office/drawing/2014/main" id="{F60844A5-0D51-41AA-A827-832D6FABCE11}"/>
              </a:ext>
            </a:extLst>
          </p:cNvPr>
          <p:cNvSpPr txBox="1"/>
          <p:nvPr/>
        </p:nvSpPr>
        <p:spPr>
          <a:xfrm>
            <a:off x="1066800" y="3384086"/>
            <a:ext cx="3713018" cy="369332"/>
          </a:xfrm>
          <a:prstGeom prst="rect">
            <a:avLst/>
          </a:prstGeom>
          <a:noFill/>
        </p:spPr>
        <p:txBody>
          <a:bodyPr wrap="square" rtlCol="0">
            <a:spAutoFit/>
          </a:bodyPr>
          <a:lstStyle/>
          <a:p>
            <a:r>
              <a:rPr lang="en-US" dirty="0"/>
              <a:t>Reference Points	</a:t>
            </a:r>
          </a:p>
        </p:txBody>
      </p:sp>
      <p:graphicFrame>
        <p:nvGraphicFramePr>
          <p:cNvPr id="12" name="Table 11">
            <a:extLst>
              <a:ext uri="{FF2B5EF4-FFF2-40B4-BE49-F238E27FC236}">
                <a16:creationId xmlns:a16="http://schemas.microsoft.com/office/drawing/2014/main" id="{2954961E-E9DC-4FAF-AB46-516280B98068}"/>
              </a:ext>
            </a:extLst>
          </p:cNvPr>
          <p:cNvGraphicFramePr>
            <a:graphicFrameLocks noGrp="1"/>
          </p:cNvGraphicFramePr>
          <p:nvPr>
            <p:extLst>
              <p:ext uri="{D42A27DB-BD31-4B8C-83A1-F6EECF244321}">
                <p14:modId xmlns:p14="http://schemas.microsoft.com/office/powerpoint/2010/main" val="3511597169"/>
              </p:ext>
            </p:extLst>
          </p:nvPr>
        </p:nvGraphicFramePr>
        <p:xfrm>
          <a:off x="1066800" y="4441164"/>
          <a:ext cx="1726163" cy="1116872"/>
        </p:xfrm>
        <a:graphic>
          <a:graphicData uri="http://schemas.openxmlformats.org/drawingml/2006/table">
            <a:tbl>
              <a:tblPr/>
              <a:tblGrid>
                <a:gridCol w="1726163">
                  <a:extLst>
                    <a:ext uri="{9D8B030D-6E8A-4147-A177-3AD203B41FA5}">
                      <a16:colId xmlns:a16="http://schemas.microsoft.com/office/drawing/2014/main" val="815586394"/>
                    </a:ext>
                  </a:extLst>
                </a:gridCol>
              </a:tblGrid>
              <a:tr h="1116872">
                <a:tc>
                  <a:txBody>
                    <a:bodyPr/>
                    <a:lstStyle/>
                    <a:p>
                      <a:pPr algn="ctr" fontAlgn="ctr"/>
                      <a:endParaRPr lang="en-US" sz="1700" b="1" i="0" u="none" strike="noStrike" dirty="0">
                        <a:solidFill>
                          <a:srgbClr val="000000"/>
                        </a:solidFill>
                        <a:effectLst/>
                        <a:latin typeface="Calibri" panose="020F0502020204030204" pitchFamily="34" charset="0"/>
                      </a:endParaRPr>
                    </a:p>
                  </a:txBody>
                  <a:tcPr marL="11634" marR="11634" marT="11634"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12850272"/>
                  </a:ext>
                </a:extLst>
              </a:tr>
            </a:tbl>
          </a:graphicData>
        </a:graphic>
      </p:graphicFrame>
      <p:sp>
        <p:nvSpPr>
          <p:cNvPr id="13" name="TextBox 12">
            <a:extLst>
              <a:ext uri="{FF2B5EF4-FFF2-40B4-BE49-F238E27FC236}">
                <a16:creationId xmlns:a16="http://schemas.microsoft.com/office/drawing/2014/main" id="{B43554AF-0824-4B16-B3B5-0296F142B76E}"/>
              </a:ext>
            </a:extLst>
          </p:cNvPr>
          <p:cNvSpPr txBox="1"/>
          <p:nvPr/>
        </p:nvSpPr>
        <p:spPr>
          <a:xfrm>
            <a:off x="1066800" y="5604765"/>
            <a:ext cx="3713018" cy="369332"/>
          </a:xfrm>
          <a:prstGeom prst="rect">
            <a:avLst/>
          </a:prstGeom>
          <a:noFill/>
        </p:spPr>
        <p:txBody>
          <a:bodyPr wrap="square" rtlCol="0">
            <a:spAutoFit/>
          </a:bodyPr>
          <a:lstStyle/>
          <a:p>
            <a:r>
              <a:rPr lang="en-US" dirty="0"/>
              <a:t>Calibration Coefficients	</a:t>
            </a:r>
          </a:p>
        </p:txBody>
      </p:sp>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B417E51A-0C2C-4BD8-9DBF-8ECA17C72A90}"/>
                  </a:ext>
                </a:extLst>
              </p:cNvPr>
              <p:cNvGraphicFramePr>
                <a:graphicFrameLocks noGrp="1"/>
              </p:cNvGraphicFramePr>
              <p:nvPr>
                <p:extLst>
                  <p:ext uri="{D42A27DB-BD31-4B8C-83A1-F6EECF244321}">
                    <p14:modId xmlns:p14="http://schemas.microsoft.com/office/powerpoint/2010/main" val="2262150656"/>
                  </p:ext>
                </p:extLst>
              </p:nvPr>
            </p:nvGraphicFramePr>
            <p:xfrm>
              <a:off x="1066800" y="4222671"/>
              <a:ext cx="2105079" cy="1371600"/>
            </p:xfrm>
            <a:graphic>
              <a:graphicData uri="http://schemas.openxmlformats.org/drawingml/2006/table">
                <a:tbl>
                  <a:tblPr/>
                  <a:tblGrid>
                    <a:gridCol w="1037236">
                      <a:extLst>
                        <a:ext uri="{9D8B030D-6E8A-4147-A177-3AD203B41FA5}">
                          <a16:colId xmlns:a16="http://schemas.microsoft.com/office/drawing/2014/main" val="2551455509"/>
                        </a:ext>
                      </a:extLst>
                    </a:gridCol>
                    <a:gridCol w="1067843">
                      <a:extLst>
                        <a:ext uri="{9D8B030D-6E8A-4147-A177-3AD203B41FA5}">
                          <a16:colId xmlns:a16="http://schemas.microsoft.com/office/drawing/2014/main" val="1432152116"/>
                        </a:ext>
                      </a:extLst>
                    </a:gridCol>
                  </a:tblGrid>
                  <a:tr h="274320">
                    <a:tc>
                      <a:txBody>
                        <a:bodyPr/>
                        <a:lstStyle/>
                        <a:p>
                          <a:pPr algn="ctr" fontAlgn="ctr"/>
                          <a:r>
                            <a:rPr lang="en-US" sz="1700" b="1" i="0" u="none" strike="noStrike" dirty="0">
                              <a:solidFill>
                                <a:srgbClr val="000000"/>
                              </a:solidFill>
                              <a:effectLst/>
                              <a:latin typeface="Calibri" panose="020F0502020204030204" pitchFamily="34" charset="0"/>
                            </a:rPr>
                            <a:t>Coefficient</a:t>
                          </a:r>
                        </a:p>
                      </a:txBody>
                      <a:tcPr marL="11634" marR="11634" marT="11634" marB="0" anchor="ctr">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700" b="1" i="0" u="none" strike="noStrike" dirty="0">
                              <a:solidFill>
                                <a:srgbClr val="000000"/>
                              </a:solidFill>
                              <a:effectLst/>
                              <a:latin typeface="Calibri" panose="020F0502020204030204" pitchFamily="34" charset="0"/>
                            </a:rPr>
                            <a:t>Value</a:t>
                          </a:r>
                        </a:p>
                      </a:txBody>
                      <a:tcPr marL="11634" marR="11634" marT="11634" marB="0" anchor="ctr">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7534313"/>
                      </a:ext>
                    </a:extLst>
                  </a:tr>
                  <a:tr h="274320">
                    <a:tc>
                      <a:txBody>
                        <a:bodyPr/>
                        <a:lstStyle/>
                        <a:p>
                          <a:pPr algn="ctr" fontAlgn="ctr"/>
                          <a14:m>
                            <m:oMathPara xmlns:m="http://schemas.openxmlformats.org/officeDocument/2006/math">
                              <m:oMathParaPr>
                                <m:jc m:val="centerGroup"/>
                              </m:oMathParaPr>
                              <m:oMath xmlns:m="http://schemas.openxmlformats.org/officeDocument/2006/math">
                                <m:sSub>
                                  <m:sSubPr>
                                    <m:ctrlPr>
                                      <a:rPr lang="en-US" sz="1700" b="0" i="1" u="none" strike="noStrike" smtClean="0">
                                        <a:solidFill>
                                          <a:srgbClr val="000000"/>
                                        </a:solidFill>
                                        <a:effectLst/>
                                        <a:latin typeface="Cambria Math" panose="02040503050406030204" pitchFamily="18" charset="0"/>
                                      </a:rPr>
                                    </m:ctrlPr>
                                  </m:sSubPr>
                                  <m:e>
                                    <m:r>
                                      <a:rPr lang="en-US" sz="1700" b="0" i="1" u="none" strike="noStrike" smtClean="0">
                                        <a:solidFill>
                                          <a:srgbClr val="000000"/>
                                        </a:solidFill>
                                        <a:effectLst/>
                                        <a:latin typeface="Cambria Math" panose="02040503050406030204" pitchFamily="18" charset="0"/>
                                      </a:rPr>
                                      <m:t>𝑐</m:t>
                                    </m:r>
                                  </m:e>
                                  <m:sub>
                                    <m:r>
                                      <a:rPr lang="en-US" sz="1700" b="0" i="1" u="none" strike="noStrike" smtClean="0">
                                        <a:solidFill>
                                          <a:srgbClr val="000000"/>
                                        </a:solidFill>
                                        <a:effectLst/>
                                        <a:latin typeface="Cambria Math" panose="02040503050406030204" pitchFamily="18" charset="0"/>
                                      </a:rPr>
                                      <m:t>0</m:t>
                                    </m:r>
                                  </m:sub>
                                </m:sSub>
                              </m:oMath>
                            </m:oMathPara>
                          </a14:m>
                          <a:endParaRPr lang="en-US" sz="1700" b="0" i="0" u="none" strike="noStrike" dirty="0">
                            <a:solidFill>
                              <a:srgbClr val="000000"/>
                            </a:solidFill>
                            <a:effectLst/>
                            <a:latin typeface="Calibri" panose="020F0502020204030204" pitchFamily="34" charset="0"/>
                          </a:endParaRPr>
                        </a:p>
                      </a:txBody>
                      <a:tcPr marL="11634" marR="11634" marT="11634"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en-US" sz="1700" b="0" i="0" u="none" strike="noStrike" dirty="0">
                              <a:solidFill>
                                <a:srgbClr val="000000"/>
                              </a:solidFill>
                              <a:effectLst/>
                              <a:latin typeface="Calibri" panose="020F0502020204030204" pitchFamily="34" charset="0"/>
                            </a:rPr>
                            <a:t>8.9605e-04</a:t>
                          </a:r>
                        </a:p>
                      </a:txBody>
                      <a:tcPr marL="11634" marR="11634" marT="11634"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2009487670"/>
                      </a:ext>
                    </a:extLst>
                  </a:tr>
                  <a:tr h="274320">
                    <a:tc>
                      <a:txBody>
                        <a:bodyPr/>
                        <a:lstStyle/>
                        <a:p>
                          <a:pPr algn="ctr" fontAlgn="ctr"/>
                          <a14:m>
                            <m:oMathPara xmlns:m="http://schemas.openxmlformats.org/officeDocument/2006/math">
                              <m:oMathParaPr>
                                <m:jc m:val="centerGroup"/>
                              </m:oMathParaPr>
                              <m:oMath xmlns:m="http://schemas.openxmlformats.org/officeDocument/2006/math">
                                <m:sSub>
                                  <m:sSubPr>
                                    <m:ctrlPr>
                                      <a:rPr lang="en-US" sz="1700" b="0" i="1" u="none" strike="noStrike" smtClean="0">
                                        <a:solidFill>
                                          <a:srgbClr val="000000"/>
                                        </a:solidFill>
                                        <a:effectLst/>
                                        <a:latin typeface="Cambria Math" panose="02040503050406030204" pitchFamily="18" charset="0"/>
                                      </a:rPr>
                                    </m:ctrlPr>
                                  </m:sSubPr>
                                  <m:e>
                                    <m:r>
                                      <a:rPr lang="en-US" sz="1700" b="0" i="1" u="none" strike="noStrike" smtClean="0">
                                        <a:solidFill>
                                          <a:srgbClr val="000000"/>
                                        </a:solidFill>
                                        <a:effectLst/>
                                        <a:latin typeface="Cambria Math" panose="02040503050406030204" pitchFamily="18" charset="0"/>
                                      </a:rPr>
                                      <m:t>𝑐</m:t>
                                    </m:r>
                                  </m:e>
                                  <m:sub>
                                    <m:r>
                                      <a:rPr lang="en-US" sz="1700" b="0" i="1" u="none" strike="noStrike" smtClean="0">
                                        <a:solidFill>
                                          <a:srgbClr val="000000"/>
                                        </a:solidFill>
                                        <a:effectLst/>
                                        <a:latin typeface="Cambria Math" panose="02040503050406030204" pitchFamily="18" charset="0"/>
                                      </a:rPr>
                                      <m:t>1</m:t>
                                    </m:r>
                                  </m:sub>
                                </m:sSub>
                              </m:oMath>
                            </m:oMathPara>
                          </a14:m>
                          <a:endParaRPr lang="en-US" sz="1700" b="0" i="0" u="none" strike="noStrike" dirty="0">
                            <a:solidFill>
                              <a:srgbClr val="000000"/>
                            </a:solidFill>
                            <a:effectLst/>
                            <a:latin typeface="Calibri" panose="020F0502020204030204" pitchFamily="34" charset="0"/>
                          </a:endParaRPr>
                        </a:p>
                      </a:txBody>
                      <a:tcPr marL="11634" marR="11634" marT="11634" marB="0" anchor="ctr">
                        <a:lnL>
                          <a:noFill/>
                        </a:lnL>
                        <a:lnR>
                          <a:noFill/>
                        </a:lnR>
                        <a:lnT>
                          <a:noFill/>
                        </a:lnT>
                        <a:lnB>
                          <a:noFill/>
                        </a:lnB>
                      </a:tcPr>
                    </a:tc>
                    <a:tc>
                      <a:txBody>
                        <a:bodyPr/>
                        <a:lstStyle/>
                        <a:p>
                          <a:pPr algn="ctr" fontAlgn="ctr"/>
                          <a:r>
                            <a:rPr lang="en-US" sz="1700" b="0" i="0" u="none" strike="noStrike" dirty="0">
                              <a:solidFill>
                                <a:srgbClr val="000000"/>
                              </a:solidFill>
                              <a:effectLst/>
                              <a:latin typeface="Calibri" panose="020F0502020204030204" pitchFamily="34" charset="0"/>
                            </a:rPr>
                            <a:t>2.5788e-04</a:t>
                          </a:r>
                        </a:p>
                      </a:txBody>
                      <a:tcPr marL="11634" marR="11634" marT="11634" marB="0" anchor="ctr">
                        <a:lnL>
                          <a:noFill/>
                        </a:lnL>
                        <a:lnR>
                          <a:noFill/>
                        </a:lnR>
                        <a:lnT>
                          <a:noFill/>
                        </a:lnT>
                        <a:lnB>
                          <a:noFill/>
                        </a:lnB>
                      </a:tcPr>
                    </a:tc>
                    <a:extLst>
                      <a:ext uri="{0D108BD9-81ED-4DB2-BD59-A6C34878D82A}">
                        <a16:rowId xmlns:a16="http://schemas.microsoft.com/office/drawing/2014/main" val="2232072410"/>
                      </a:ext>
                    </a:extLst>
                  </a:tr>
                  <a:tr h="274320">
                    <a:tc>
                      <a:txBody>
                        <a:bodyPr/>
                        <a:lstStyle/>
                        <a:p>
                          <a:pPr algn="ctr" fontAlgn="ctr"/>
                          <a14:m>
                            <m:oMathPara xmlns:m="http://schemas.openxmlformats.org/officeDocument/2006/math">
                              <m:oMathParaPr>
                                <m:jc m:val="centerGroup"/>
                              </m:oMathParaPr>
                              <m:oMath xmlns:m="http://schemas.openxmlformats.org/officeDocument/2006/math">
                                <m:sSub>
                                  <m:sSubPr>
                                    <m:ctrlPr>
                                      <a:rPr lang="en-US" sz="1700" b="0" i="1" u="none" strike="noStrike" smtClean="0">
                                        <a:solidFill>
                                          <a:srgbClr val="000000"/>
                                        </a:solidFill>
                                        <a:effectLst/>
                                        <a:latin typeface="Cambria Math" panose="02040503050406030204" pitchFamily="18" charset="0"/>
                                      </a:rPr>
                                    </m:ctrlPr>
                                  </m:sSubPr>
                                  <m:e>
                                    <m:r>
                                      <a:rPr lang="en-US" sz="1700" b="0" i="1" u="none" strike="noStrike" smtClean="0">
                                        <a:solidFill>
                                          <a:srgbClr val="000000"/>
                                        </a:solidFill>
                                        <a:effectLst/>
                                        <a:latin typeface="Cambria Math" panose="02040503050406030204" pitchFamily="18" charset="0"/>
                                      </a:rPr>
                                      <m:t>𝑐</m:t>
                                    </m:r>
                                  </m:e>
                                  <m:sub>
                                    <m:r>
                                      <a:rPr lang="en-US" sz="1700" b="0" i="1" u="none" strike="noStrike" smtClean="0">
                                        <a:solidFill>
                                          <a:srgbClr val="000000"/>
                                        </a:solidFill>
                                        <a:effectLst/>
                                        <a:latin typeface="Cambria Math" panose="02040503050406030204" pitchFamily="18" charset="0"/>
                                      </a:rPr>
                                      <m:t>2</m:t>
                                    </m:r>
                                  </m:sub>
                                </m:sSub>
                              </m:oMath>
                            </m:oMathPara>
                          </a14:m>
                          <a:endParaRPr lang="en-US" sz="1700" b="0" i="0" u="none" strike="noStrike" dirty="0">
                            <a:solidFill>
                              <a:srgbClr val="000000"/>
                            </a:solidFill>
                            <a:effectLst/>
                            <a:latin typeface="Calibri" panose="020F0502020204030204" pitchFamily="34" charset="0"/>
                          </a:endParaRPr>
                        </a:p>
                      </a:txBody>
                      <a:tcPr marL="11634" marR="11634" marT="11634" marB="0" anchor="ctr">
                        <a:lnL>
                          <a:noFill/>
                        </a:lnL>
                        <a:lnR>
                          <a:noFill/>
                        </a:lnR>
                        <a:lnT>
                          <a:noFill/>
                        </a:lnT>
                        <a:lnB w="12700" cap="flat" cmpd="sng" algn="ctr">
                          <a:solidFill>
                            <a:schemeClr val="tx1"/>
                          </a:solidFill>
                          <a:prstDash val="solid"/>
                          <a:round/>
                          <a:headEnd type="none" w="med" len="med"/>
                          <a:tailEnd type="none" w="med" len="med"/>
                        </a:lnB>
                        <a:solidFill>
                          <a:srgbClr val="D9D9D9"/>
                        </a:solidFill>
                      </a:tcPr>
                    </a:tc>
                    <a:tc>
                      <a:txBody>
                        <a:bodyPr/>
                        <a:lstStyle/>
                        <a:p>
                          <a:pPr algn="ctr" fontAlgn="ctr"/>
                          <a:r>
                            <a:rPr lang="en-US" sz="1700" b="0" i="0" u="none" strike="noStrike" dirty="0">
                              <a:solidFill>
                                <a:srgbClr val="000000"/>
                              </a:solidFill>
                              <a:effectLst/>
                              <a:latin typeface="Calibri" panose="020F0502020204030204" pitchFamily="34" charset="0"/>
                            </a:rPr>
                            <a:t>1.0602e-07</a:t>
                          </a:r>
                        </a:p>
                      </a:txBody>
                      <a:tcPr marL="11634" marR="11634" marT="11634" marB="0" anchor="ctr">
                        <a:lnL>
                          <a:noFill/>
                        </a:lnL>
                        <a:lnR>
                          <a:noFill/>
                        </a:lnR>
                        <a:lnT>
                          <a:noFill/>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401017514"/>
                      </a:ext>
                    </a:extLst>
                  </a:tr>
                  <a:tr h="274320">
                    <a:tc>
                      <a:txBody>
                        <a:bodyPr/>
                        <a:lstStyle/>
                        <a:p>
                          <a:pPr algn="l" fontAlgn="b"/>
                          <a14:m>
                            <m:oMathPara xmlns:m="http://schemas.openxmlformats.org/officeDocument/2006/math">
                              <m:oMathParaPr>
                                <m:jc m:val="centerGroup"/>
                              </m:oMathParaPr>
                              <m:oMath xmlns:m="http://schemas.openxmlformats.org/officeDocument/2006/math">
                                <m:r>
                                  <a:rPr lang="en-US" sz="1700" b="0" i="1" u="none" strike="noStrike" smtClean="0">
                                    <a:solidFill>
                                      <a:srgbClr val="000000"/>
                                    </a:solidFill>
                                    <a:effectLst/>
                                    <a:latin typeface="Cambria Math" panose="02040503050406030204" pitchFamily="18" charset="0"/>
                                  </a:rPr>
                                  <m:t>𝛽</m:t>
                                </m:r>
                              </m:oMath>
                            </m:oMathPara>
                          </a14:m>
                          <a:endParaRPr lang="en-US" sz="170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700" b="0" i="0" u="none" strike="noStrike" dirty="0">
                              <a:solidFill>
                                <a:srgbClr val="000000"/>
                              </a:solidFill>
                              <a:effectLst/>
                              <a:latin typeface="Calibri" panose="020F0502020204030204" pitchFamily="34" charset="0"/>
                            </a:rPr>
                            <a:t>3.4730e+03</a:t>
                          </a:r>
                        </a:p>
                      </a:txBody>
                      <a:tcPr marL="7620" marR="7620" marT="7620"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6925193"/>
                      </a:ext>
                    </a:extLst>
                  </a:tr>
                </a:tbl>
              </a:graphicData>
            </a:graphic>
          </p:graphicFrame>
        </mc:Choice>
        <mc:Fallback xmlns="">
          <p:graphicFrame>
            <p:nvGraphicFramePr>
              <p:cNvPr id="15" name="Table 14">
                <a:extLst>
                  <a:ext uri="{FF2B5EF4-FFF2-40B4-BE49-F238E27FC236}">
                    <a16:creationId xmlns:a16="http://schemas.microsoft.com/office/drawing/2014/main" id="{B417E51A-0C2C-4BD8-9DBF-8ECA17C72A90}"/>
                  </a:ext>
                </a:extLst>
              </p:cNvPr>
              <p:cNvGraphicFramePr>
                <a:graphicFrameLocks noGrp="1"/>
              </p:cNvGraphicFramePr>
              <p:nvPr>
                <p:extLst>
                  <p:ext uri="{D42A27DB-BD31-4B8C-83A1-F6EECF244321}">
                    <p14:modId xmlns:p14="http://schemas.microsoft.com/office/powerpoint/2010/main" val="2262150656"/>
                  </p:ext>
                </p:extLst>
              </p:nvPr>
            </p:nvGraphicFramePr>
            <p:xfrm>
              <a:off x="1066800" y="4222671"/>
              <a:ext cx="2105079" cy="1371600"/>
            </p:xfrm>
            <a:graphic>
              <a:graphicData uri="http://schemas.openxmlformats.org/drawingml/2006/table">
                <a:tbl>
                  <a:tblPr/>
                  <a:tblGrid>
                    <a:gridCol w="1037236">
                      <a:extLst>
                        <a:ext uri="{9D8B030D-6E8A-4147-A177-3AD203B41FA5}">
                          <a16:colId xmlns:a16="http://schemas.microsoft.com/office/drawing/2014/main" val="2551455509"/>
                        </a:ext>
                      </a:extLst>
                    </a:gridCol>
                    <a:gridCol w="1067843">
                      <a:extLst>
                        <a:ext uri="{9D8B030D-6E8A-4147-A177-3AD203B41FA5}">
                          <a16:colId xmlns:a16="http://schemas.microsoft.com/office/drawing/2014/main" val="1432152116"/>
                        </a:ext>
                      </a:extLst>
                    </a:gridCol>
                  </a:tblGrid>
                  <a:tr h="274320">
                    <a:tc>
                      <a:txBody>
                        <a:bodyPr/>
                        <a:lstStyle/>
                        <a:p>
                          <a:pPr algn="ctr" fontAlgn="ctr"/>
                          <a:r>
                            <a:rPr lang="en-US" sz="1700" b="1" i="0" u="none" strike="noStrike" dirty="0">
                              <a:solidFill>
                                <a:srgbClr val="000000"/>
                              </a:solidFill>
                              <a:effectLst/>
                              <a:latin typeface="Calibri" panose="020F0502020204030204" pitchFamily="34" charset="0"/>
                            </a:rPr>
                            <a:t>Coefficient</a:t>
                          </a:r>
                        </a:p>
                      </a:txBody>
                      <a:tcPr marL="11634" marR="11634" marT="11634" marB="0" anchor="ctr">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700" b="1" i="0" u="none" strike="noStrike" dirty="0">
                              <a:solidFill>
                                <a:srgbClr val="000000"/>
                              </a:solidFill>
                              <a:effectLst/>
                              <a:latin typeface="Calibri" panose="020F0502020204030204" pitchFamily="34" charset="0"/>
                            </a:rPr>
                            <a:t>Value</a:t>
                          </a:r>
                        </a:p>
                      </a:txBody>
                      <a:tcPr marL="11634" marR="11634" marT="11634" marB="0" anchor="ctr">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7534313"/>
                      </a:ext>
                    </a:extLst>
                  </a:tr>
                  <a:tr h="274320">
                    <a:tc>
                      <a:txBody>
                        <a:bodyPr/>
                        <a:lstStyle/>
                        <a:p>
                          <a:endParaRPr lang="en-US"/>
                        </a:p>
                      </a:txBody>
                      <a:tcPr marL="11634" marR="11634" marT="11634" marB="0" anchor="ctr">
                        <a:lnL>
                          <a:noFill/>
                        </a:lnL>
                        <a:lnR>
                          <a:noFill/>
                        </a:lnR>
                        <a:lnT w="6350" cap="flat" cmpd="sng" algn="ctr">
                          <a:solidFill>
                            <a:srgbClr val="000000"/>
                          </a:solidFill>
                          <a:prstDash val="solid"/>
                          <a:round/>
                          <a:headEnd type="none" w="med" len="med"/>
                          <a:tailEnd type="none" w="med" len="med"/>
                        </a:lnT>
                        <a:lnB>
                          <a:noFill/>
                        </a:lnB>
                        <a:blipFill>
                          <a:blip r:embed="rId3"/>
                          <a:stretch>
                            <a:fillRect t="-117778" r="-104118" b="-351111"/>
                          </a:stretch>
                        </a:blipFill>
                      </a:tcPr>
                    </a:tc>
                    <a:tc>
                      <a:txBody>
                        <a:bodyPr/>
                        <a:lstStyle/>
                        <a:p>
                          <a:pPr algn="ctr" fontAlgn="ctr"/>
                          <a:r>
                            <a:rPr lang="en-US" sz="1700" b="0" i="0" u="none" strike="noStrike" dirty="0">
                              <a:solidFill>
                                <a:srgbClr val="000000"/>
                              </a:solidFill>
                              <a:effectLst/>
                              <a:latin typeface="Calibri" panose="020F0502020204030204" pitchFamily="34" charset="0"/>
                            </a:rPr>
                            <a:t>8.9605e-04</a:t>
                          </a:r>
                        </a:p>
                      </a:txBody>
                      <a:tcPr marL="11634" marR="11634" marT="11634"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2009487670"/>
                      </a:ext>
                    </a:extLst>
                  </a:tr>
                  <a:tr h="274320">
                    <a:tc>
                      <a:txBody>
                        <a:bodyPr/>
                        <a:lstStyle/>
                        <a:p>
                          <a:endParaRPr lang="en-US"/>
                        </a:p>
                      </a:txBody>
                      <a:tcPr marL="11634" marR="11634" marT="11634" marB="0" anchor="ctr">
                        <a:lnL>
                          <a:noFill/>
                        </a:lnL>
                        <a:lnR>
                          <a:noFill/>
                        </a:lnR>
                        <a:lnT>
                          <a:noFill/>
                        </a:lnT>
                        <a:lnB>
                          <a:noFill/>
                        </a:lnB>
                        <a:blipFill>
                          <a:blip r:embed="rId3"/>
                          <a:stretch>
                            <a:fillRect t="-213043" r="-104118" b="-243478"/>
                          </a:stretch>
                        </a:blipFill>
                      </a:tcPr>
                    </a:tc>
                    <a:tc>
                      <a:txBody>
                        <a:bodyPr/>
                        <a:lstStyle/>
                        <a:p>
                          <a:pPr algn="ctr" fontAlgn="ctr"/>
                          <a:r>
                            <a:rPr lang="en-US" sz="1700" b="0" i="0" u="none" strike="noStrike" dirty="0">
                              <a:solidFill>
                                <a:srgbClr val="000000"/>
                              </a:solidFill>
                              <a:effectLst/>
                              <a:latin typeface="Calibri" panose="020F0502020204030204" pitchFamily="34" charset="0"/>
                            </a:rPr>
                            <a:t>2.5788e-04</a:t>
                          </a:r>
                        </a:p>
                      </a:txBody>
                      <a:tcPr marL="11634" marR="11634" marT="11634" marB="0" anchor="ctr">
                        <a:lnL>
                          <a:noFill/>
                        </a:lnL>
                        <a:lnR>
                          <a:noFill/>
                        </a:lnR>
                        <a:lnT>
                          <a:noFill/>
                        </a:lnT>
                        <a:lnB>
                          <a:noFill/>
                        </a:lnB>
                      </a:tcPr>
                    </a:tc>
                    <a:extLst>
                      <a:ext uri="{0D108BD9-81ED-4DB2-BD59-A6C34878D82A}">
                        <a16:rowId xmlns:a16="http://schemas.microsoft.com/office/drawing/2014/main" val="2232072410"/>
                      </a:ext>
                    </a:extLst>
                  </a:tr>
                  <a:tr h="274320">
                    <a:tc>
                      <a:txBody>
                        <a:bodyPr/>
                        <a:lstStyle/>
                        <a:p>
                          <a:endParaRPr lang="en-US"/>
                        </a:p>
                      </a:txBody>
                      <a:tcPr marL="11634" marR="11634" marT="11634" marB="0" anchor="ctr">
                        <a:lnL>
                          <a:noFill/>
                        </a:lnL>
                        <a:lnR>
                          <a:noFill/>
                        </a:lnR>
                        <a:lnT>
                          <a:noFill/>
                        </a:lnT>
                        <a:lnB w="12700" cap="flat" cmpd="sng" algn="ctr">
                          <a:solidFill>
                            <a:schemeClr val="tx1"/>
                          </a:solidFill>
                          <a:prstDash val="solid"/>
                          <a:round/>
                          <a:headEnd type="none" w="med" len="med"/>
                          <a:tailEnd type="none" w="med" len="med"/>
                        </a:lnB>
                        <a:blipFill>
                          <a:blip r:embed="rId3"/>
                          <a:stretch>
                            <a:fillRect t="-320000" r="-104118" b="-148889"/>
                          </a:stretch>
                        </a:blipFill>
                      </a:tcPr>
                    </a:tc>
                    <a:tc>
                      <a:txBody>
                        <a:bodyPr/>
                        <a:lstStyle/>
                        <a:p>
                          <a:pPr algn="ctr" fontAlgn="ctr"/>
                          <a:r>
                            <a:rPr lang="en-US" sz="1700" b="0" i="0" u="none" strike="noStrike" dirty="0">
                              <a:solidFill>
                                <a:srgbClr val="000000"/>
                              </a:solidFill>
                              <a:effectLst/>
                              <a:latin typeface="Calibri" panose="020F0502020204030204" pitchFamily="34" charset="0"/>
                            </a:rPr>
                            <a:t>1.0602e-07</a:t>
                          </a:r>
                        </a:p>
                      </a:txBody>
                      <a:tcPr marL="11634" marR="11634" marT="11634" marB="0" anchor="ctr">
                        <a:lnL>
                          <a:noFill/>
                        </a:lnL>
                        <a:lnR>
                          <a:noFill/>
                        </a:lnR>
                        <a:lnT>
                          <a:noFill/>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401017514"/>
                      </a:ext>
                    </a:extLst>
                  </a:tr>
                  <a:tr h="274320">
                    <a:tc>
                      <a:txBody>
                        <a:bodyPr/>
                        <a:lstStyle/>
                        <a:p>
                          <a:endParaRPr lang="en-US"/>
                        </a:p>
                      </a:txBody>
                      <a:tcPr marL="7620" marR="7620" marT="7620"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420000" r="-104118" b="-48889"/>
                          </a:stretch>
                        </a:blipFill>
                      </a:tcPr>
                    </a:tc>
                    <a:tc>
                      <a:txBody>
                        <a:bodyPr/>
                        <a:lstStyle/>
                        <a:p>
                          <a:pPr algn="l" fontAlgn="b"/>
                          <a:r>
                            <a:rPr lang="en-US" sz="1700" b="0" i="0" u="none" strike="noStrike" dirty="0">
                              <a:solidFill>
                                <a:srgbClr val="000000"/>
                              </a:solidFill>
                              <a:effectLst/>
                              <a:latin typeface="Calibri" panose="020F0502020204030204" pitchFamily="34" charset="0"/>
                            </a:rPr>
                            <a:t>3.4730e+03</a:t>
                          </a:r>
                        </a:p>
                      </a:txBody>
                      <a:tcPr marL="7620" marR="7620" marT="7620"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6925193"/>
                      </a:ext>
                    </a:extLst>
                  </a:tr>
                </a:tbl>
              </a:graphicData>
            </a:graphic>
          </p:graphicFrame>
        </mc:Fallback>
      </mc:AlternateContent>
      <p:sp>
        <p:nvSpPr>
          <p:cNvPr id="3" name="Right Brace 2">
            <a:extLst>
              <a:ext uri="{FF2B5EF4-FFF2-40B4-BE49-F238E27FC236}">
                <a16:creationId xmlns:a16="http://schemas.microsoft.com/office/drawing/2014/main" id="{E6ACDDA7-2C7E-47EA-ADBC-289594A1DC60}"/>
              </a:ext>
            </a:extLst>
          </p:cNvPr>
          <p:cNvSpPr/>
          <p:nvPr/>
        </p:nvSpPr>
        <p:spPr>
          <a:xfrm>
            <a:off x="4779818" y="2476116"/>
            <a:ext cx="276225" cy="654949"/>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98E7F61F-86F0-4787-B5C3-4BFCDE965778}"/>
                  </a:ext>
                </a:extLst>
              </p:cNvPr>
              <p:cNvSpPr txBox="1"/>
              <p:nvPr/>
            </p:nvSpPr>
            <p:spPr>
              <a:xfrm>
                <a:off x="5147432" y="2618924"/>
                <a:ext cx="1196218"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𝛽</m:t>
                    </m:r>
                  </m:oMath>
                </a14:m>
                <a:r>
                  <a:rPr lang="en-US" dirty="0"/>
                  <a:t> model</a:t>
                </a:r>
              </a:p>
            </p:txBody>
          </p:sp>
        </mc:Choice>
        <mc:Fallback>
          <p:sp>
            <p:nvSpPr>
              <p:cNvPr id="10" name="TextBox 9">
                <a:extLst>
                  <a:ext uri="{FF2B5EF4-FFF2-40B4-BE49-F238E27FC236}">
                    <a16:creationId xmlns:a16="http://schemas.microsoft.com/office/drawing/2014/main" id="{98E7F61F-86F0-4787-B5C3-4BFCDE965778}"/>
                  </a:ext>
                </a:extLst>
              </p:cNvPr>
              <p:cNvSpPr txBox="1">
                <a:spLocks noRot="1" noChangeAspect="1" noMove="1" noResize="1" noEditPoints="1" noAdjustHandles="1" noChangeArrowheads="1" noChangeShapeType="1" noTextEdit="1"/>
              </p:cNvSpPr>
              <p:nvPr/>
            </p:nvSpPr>
            <p:spPr>
              <a:xfrm>
                <a:off x="5147432" y="2618924"/>
                <a:ext cx="1196218" cy="369332"/>
              </a:xfrm>
              <a:prstGeom prst="rect">
                <a:avLst/>
              </a:prstGeom>
              <a:blipFill>
                <a:blip r:embed="rId4"/>
                <a:stretch>
                  <a:fillRect l="-1523" t="-10000" b="-26667"/>
                </a:stretch>
              </a:blipFill>
            </p:spPr>
            <p:txBody>
              <a:bodyPr/>
              <a:lstStyle/>
              <a:p>
                <a:r>
                  <a:rPr lang="en-US">
                    <a:noFill/>
                  </a:rPr>
                  <a:t> </a:t>
                </a:r>
              </a:p>
            </p:txBody>
          </p:sp>
        </mc:Fallback>
      </mc:AlternateContent>
      <p:sp>
        <p:nvSpPr>
          <p:cNvPr id="11" name="Right Brace 10">
            <a:extLst>
              <a:ext uri="{FF2B5EF4-FFF2-40B4-BE49-F238E27FC236}">
                <a16:creationId xmlns:a16="http://schemas.microsoft.com/office/drawing/2014/main" id="{E672C108-FF6D-4835-87F3-D8B657C5E687}"/>
              </a:ext>
            </a:extLst>
          </p:cNvPr>
          <p:cNvSpPr/>
          <p:nvPr/>
        </p:nvSpPr>
        <p:spPr>
          <a:xfrm>
            <a:off x="6404732" y="2476115"/>
            <a:ext cx="276225" cy="907971"/>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EB4CB669-F46C-400C-87C7-E56558465657}"/>
              </a:ext>
            </a:extLst>
          </p:cNvPr>
          <p:cNvSpPr txBox="1"/>
          <p:nvPr/>
        </p:nvSpPr>
        <p:spPr>
          <a:xfrm>
            <a:off x="6804852" y="2745434"/>
            <a:ext cx="1939097" cy="369332"/>
          </a:xfrm>
          <a:prstGeom prst="rect">
            <a:avLst/>
          </a:prstGeom>
          <a:noFill/>
        </p:spPr>
        <p:txBody>
          <a:bodyPr wrap="square" rtlCol="0">
            <a:spAutoFit/>
          </a:bodyPr>
          <a:lstStyle/>
          <a:p>
            <a:r>
              <a:rPr lang="en-US" dirty="0"/>
              <a:t>S-H model</a:t>
            </a:r>
          </a:p>
        </p:txBody>
      </p:sp>
    </p:spTree>
    <p:extLst>
      <p:ext uri="{BB962C8B-B14F-4D97-AF65-F5344CB8AC3E}">
        <p14:creationId xmlns:p14="http://schemas.microsoft.com/office/powerpoint/2010/main" val="3544138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3" grpId="0" animBg="1"/>
      <p:bldP spid="10" grpId="0"/>
      <p:bldP spid="11" grpId="0" animBg="1"/>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2F74F-D7CB-4A70-8E54-2ACC22E88CFE}"/>
              </a:ext>
            </a:extLst>
          </p:cNvPr>
          <p:cNvSpPr>
            <a:spLocks noGrp="1"/>
          </p:cNvSpPr>
          <p:nvPr>
            <p:ph type="title"/>
          </p:nvPr>
        </p:nvSpPr>
        <p:spPr/>
        <p:txBody>
          <a:bodyPr/>
          <a:lstStyle/>
          <a:p>
            <a:r>
              <a:rPr lang="en-US" dirty="0"/>
              <a:t>Analysis Results: Test Data</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F810E7F4-1373-42D5-863E-75F00CCB5A58}"/>
                  </a:ext>
                </a:extLst>
              </p:cNvPr>
              <p:cNvGraphicFramePr>
                <a:graphicFrameLocks noGrp="1"/>
              </p:cNvGraphicFramePr>
              <p:nvPr>
                <p:extLst>
                  <p:ext uri="{D42A27DB-BD31-4B8C-83A1-F6EECF244321}">
                    <p14:modId xmlns:p14="http://schemas.microsoft.com/office/powerpoint/2010/main" val="1134975821"/>
                  </p:ext>
                </p:extLst>
              </p:nvPr>
            </p:nvGraphicFramePr>
            <p:xfrm>
              <a:off x="801057" y="3089947"/>
              <a:ext cx="4601553" cy="1106949"/>
            </p:xfrm>
            <a:graphic>
              <a:graphicData uri="http://schemas.openxmlformats.org/drawingml/2006/table">
                <a:tbl>
                  <a:tblPr/>
                  <a:tblGrid>
                    <a:gridCol w="637313">
                      <a:extLst>
                        <a:ext uri="{9D8B030D-6E8A-4147-A177-3AD203B41FA5}">
                          <a16:colId xmlns:a16="http://schemas.microsoft.com/office/drawing/2014/main" val="3324279980"/>
                        </a:ext>
                      </a:extLst>
                    </a:gridCol>
                    <a:gridCol w="1512459">
                      <a:extLst>
                        <a:ext uri="{9D8B030D-6E8A-4147-A177-3AD203B41FA5}">
                          <a16:colId xmlns:a16="http://schemas.microsoft.com/office/drawing/2014/main" val="4022808638"/>
                        </a:ext>
                      </a:extLst>
                    </a:gridCol>
                    <a:gridCol w="847233">
                      <a:extLst>
                        <a:ext uri="{9D8B030D-6E8A-4147-A177-3AD203B41FA5}">
                          <a16:colId xmlns:a16="http://schemas.microsoft.com/office/drawing/2014/main" val="2667240467"/>
                        </a:ext>
                      </a:extLst>
                    </a:gridCol>
                    <a:gridCol w="709691">
                      <a:extLst>
                        <a:ext uri="{9D8B030D-6E8A-4147-A177-3AD203B41FA5}">
                          <a16:colId xmlns:a16="http://schemas.microsoft.com/office/drawing/2014/main" val="3924095969"/>
                        </a:ext>
                      </a:extLst>
                    </a:gridCol>
                    <a:gridCol w="894857">
                      <a:extLst>
                        <a:ext uri="{9D8B030D-6E8A-4147-A177-3AD203B41FA5}">
                          <a16:colId xmlns:a16="http://schemas.microsoft.com/office/drawing/2014/main" val="3574568298"/>
                        </a:ext>
                      </a:extLst>
                    </a:gridCol>
                  </a:tblGrid>
                  <a:tr h="267660">
                    <a:tc>
                      <a:txBody>
                        <a:bodyPr/>
                        <a:lstStyle/>
                        <a:p>
                          <a:pPr algn="ctr" fontAlgn="b"/>
                          <a:r>
                            <a:rPr lang="en-US" sz="1700" b="1" i="0" u="none" strike="noStrike" dirty="0">
                              <a:solidFill>
                                <a:srgbClr val="000000"/>
                              </a:solidFill>
                              <a:effectLst/>
                              <a:latin typeface="Cambria" panose="02040503050406030204" pitchFamily="18" charset="0"/>
                              <a:ea typeface="Cambria" panose="02040503050406030204" pitchFamily="18" charset="0"/>
                            </a:rPr>
                            <a:t>Point</a:t>
                          </a:r>
                        </a:p>
                      </a:txBody>
                      <a:tcPr marL="11152" marR="11152" marT="1115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700" b="1" i="0" u="none" strike="noStrike" dirty="0">
                              <a:solidFill>
                                <a:srgbClr val="000000"/>
                              </a:solidFill>
                              <a:effectLst/>
                              <a:latin typeface="Cambria" panose="02040503050406030204" pitchFamily="18" charset="0"/>
                              <a:ea typeface="Cambria" panose="02040503050406030204" pitchFamily="18" charset="0"/>
                            </a:rPr>
                            <a:t>Resistance (</a:t>
                          </a:r>
                          <a14:m>
                            <m:oMath xmlns:m="http://schemas.openxmlformats.org/officeDocument/2006/math">
                              <m:r>
                                <a:rPr lang="en-US" sz="1700" b="1" i="1" u="none" strike="noStrike" smtClean="0">
                                  <a:solidFill>
                                    <a:srgbClr val="000000"/>
                                  </a:solidFill>
                                  <a:effectLst/>
                                  <a:latin typeface="Cambria Math" panose="02040503050406030204" pitchFamily="18" charset="0"/>
                                  <a:ea typeface="Cambria Math" panose="02040503050406030204" pitchFamily="18" charset="0"/>
                                </a:rPr>
                                <m:t>𝛀</m:t>
                              </m:r>
                            </m:oMath>
                          </a14:m>
                          <a:r>
                            <a:rPr lang="en-US" sz="1700" b="1" i="0" u="none" strike="noStrike" dirty="0">
                              <a:solidFill>
                                <a:srgbClr val="000000"/>
                              </a:solidFill>
                              <a:effectLst/>
                              <a:latin typeface="Cambria" panose="02040503050406030204" pitchFamily="18" charset="0"/>
                              <a:ea typeface="Cambria" panose="02040503050406030204" pitchFamily="18" charset="0"/>
                            </a:rPr>
                            <a:t>)</a:t>
                          </a:r>
                        </a:p>
                      </a:txBody>
                      <a:tcPr marL="11152" marR="11152" marT="1115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700" b="1" i="1" u="none" strike="noStrike" smtClean="0">
                                      <a:solidFill>
                                        <a:srgbClr val="000000"/>
                                      </a:solidFill>
                                      <a:effectLst/>
                                      <a:latin typeface="Cambria Math" panose="02040503050406030204" pitchFamily="18" charset="0"/>
                                      <a:ea typeface="Cambria" panose="02040503050406030204" pitchFamily="18" charset="0"/>
                                    </a:rPr>
                                  </m:ctrlPr>
                                </m:sSubPr>
                                <m:e>
                                  <m:r>
                                    <a:rPr lang="en-US" sz="1700" b="1" i="1" u="none" strike="noStrike" smtClean="0">
                                      <a:solidFill>
                                        <a:srgbClr val="000000"/>
                                      </a:solidFill>
                                      <a:effectLst/>
                                      <a:latin typeface="Cambria Math" panose="02040503050406030204" pitchFamily="18" charset="0"/>
                                      <a:ea typeface="Cambria" panose="02040503050406030204" pitchFamily="18" charset="0"/>
                                    </a:rPr>
                                    <m:t>𝑻</m:t>
                                  </m:r>
                                </m:e>
                                <m:sub>
                                  <m:r>
                                    <a:rPr lang="en-US" sz="1700" b="1" i="1" u="none" strike="noStrike" smtClean="0">
                                      <a:solidFill>
                                        <a:srgbClr val="000000"/>
                                      </a:solidFill>
                                      <a:effectLst/>
                                      <a:latin typeface="Cambria Math" panose="02040503050406030204" pitchFamily="18" charset="0"/>
                                      <a:ea typeface="Cambria" panose="02040503050406030204" pitchFamily="18" charset="0"/>
                                    </a:rPr>
                                    <m:t>𝑺𝑯</m:t>
                                  </m:r>
                                </m:sub>
                              </m:sSub>
                            </m:oMath>
                          </a14:m>
                          <a:r>
                            <a:rPr lang="en-US" sz="1700" b="1" i="0" u="none" strike="noStrike" dirty="0">
                              <a:solidFill>
                                <a:srgbClr val="000000"/>
                              </a:solidFill>
                              <a:effectLst/>
                              <a:latin typeface="Cambria" panose="02040503050406030204" pitchFamily="18" charset="0"/>
                              <a:ea typeface="Cambria" panose="02040503050406030204" pitchFamily="18" charset="0"/>
                            </a:rPr>
                            <a:t> (</a:t>
                          </a:r>
                          <a14:m>
                            <m:oMath xmlns:m="http://schemas.openxmlformats.org/officeDocument/2006/math">
                              <m:r>
                                <a:rPr lang="en-US" sz="1700" b="1" i="1" u="none" strike="noStrike" smtClean="0">
                                  <a:solidFill>
                                    <a:srgbClr val="000000"/>
                                  </a:solidFill>
                                  <a:effectLst/>
                                  <a:latin typeface="Cambria Math" panose="02040503050406030204" pitchFamily="18" charset="0"/>
                                  <a:ea typeface="Cambria Math" panose="02040503050406030204" pitchFamily="18" charset="0"/>
                                </a:rPr>
                                <m:t>℃</m:t>
                              </m:r>
                            </m:oMath>
                          </a14:m>
                          <a:r>
                            <a:rPr lang="en-US" sz="1700" b="1" i="0" u="none" strike="noStrike" dirty="0">
                              <a:solidFill>
                                <a:srgbClr val="000000"/>
                              </a:solidFill>
                              <a:effectLst/>
                              <a:latin typeface="Cambria" panose="02040503050406030204" pitchFamily="18" charset="0"/>
                              <a:ea typeface="Cambria" panose="02040503050406030204" pitchFamily="18" charset="0"/>
                            </a:rPr>
                            <a:t>)</a:t>
                          </a:r>
                        </a:p>
                      </a:txBody>
                      <a:tcPr marL="11152" marR="11152" marT="1115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700" b="1" i="1" u="none" strike="noStrike" smtClean="0">
                                      <a:solidFill>
                                        <a:srgbClr val="000000"/>
                                      </a:solidFill>
                                      <a:effectLst/>
                                      <a:latin typeface="Cambria Math" panose="02040503050406030204" pitchFamily="18" charset="0"/>
                                      <a:ea typeface="Cambria" panose="02040503050406030204" pitchFamily="18" charset="0"/>
                                    </a:rPr>
                                  </m:ctrlPr>
                                </m:sSubPr>
                                <m:e>
                                  <m:r>
                                    <a:rPr lang="en-US" sz="1700" b="1" i="1" u="none" strike="noStrike" smtClean="0">
                                      <a:solidFill>
                                        <a:srgbClr val="000000"/>
                                      </a:solidFill>
                                      <a:effectLst/>
                                      <a:latin typeface="Cambria Math" panose="02040503050406030204" pitchFamily="18" charset="0"/>
                                      <a:ea typeface="Cambria" panose="02040503050406030204" pitchFamily="18" charset="0"/>
                                    </a:rPr>
                                    <m:t>𝑻</m:t>
                                  </m:r>
                                </m:e>
                                <m:sub>
                                  <m:r>
                                    <a:rPr lang="en-US" sz="1700" b="1" i="1" u="none" strike="noStrike" smtClean="0">
                                      <a:solidFill>
                                        <a:srgbClr val="000000"/>
                                      </a:solidFill>
                                      <a:effectLst/>
                                      <a:latin typeface="Cambria Math" panose="02040503050406030204" pitchFamily="18" charset="0"/>
                                      <a:ea typeface="Cambria" panose="02040503050406030204" pitchFamily="18" charset="0"/>
                                    </a:rPr>
                                    <m:t>𝜷</m:t>
                                  </m:r>
                                </m:sub>
                              </m:sSub>
                            </m:oMath>
                          </a14:m>
                          <a:r>
                            <a:rPr lang="en-US" sz="1700" b="1" i="0" u="none" strike="noStrike" dirty="0">
                              <a:solidFill>
                                <a:srgbClr val="000000"/>
                              </a:solidFill>
                              <a:effectLst/>
                              <a:latin typeface="Cambria" panose="02040503050406030204" pitchFamily="18" charset="0"/>
                              <a:ea typeface="Cambria" panose="02040503050406030204" pitchFamily="18" charset="0"/>
                            </a:rPr>
                            <a:t>(</a:t>
                          </a:r>
                          <a14:m>
                            <m:oMath xmlns:m="http://schemas.openxmlformats.org/officeDocument/2006/math">
                              <m:r>
                                <a:rPr lang="en-US" sz="1700" b="1" i="1" u="none" strike="noStrike" smtClean="0">
                                  <a:solidFill>
                                    <a:srgbClr val="000000"/>
                                  </a:solidFill>
                                  <a:effectLst/>
                                  <a:latin typeface="Cambria Math" panose="02040503050406030204" pitchFamily="18" charset="0"/>
                                  <a:ea typeface="Cambria Math" panose="02040503050406030204" pitchFamily="18" charset="0"/>
                                </a:rPr>
                                <m:t>℃</m:t>
                              </m:r>
                            </m:oMath>
                          </a14:m>
                          <a:r>
                            <a:rPr lang="en-US" sz="1700" b="1" i="0" u="none" strike="noStrike" dirty="0">
                              <a:solidFill>
                                <a:srgbClr val="000000"/>
                              </a:solidFill>
                              <a:effectLst/>
                              <a:latin typeface="Cambria" panose="02040503050406030204" pitchFamily="18" charset="0"/>
                              <a:ea typeface="Cambria" panose="02040503050406030204" pitchFamily="18" charset="0"/>
                            </a:rPr>
                            <a:t>)</a:t>
                          </a:r>
                        </a:p>
                      </a:txBody>
                      <a:tcPr marL="11152" marR="11152" marT="1115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14:m>
                            <m:oMath xmlns:m="http://schemas.openxmlformats.org/officeDocument/2006/math">
                              <m:sSub>
                                <m:sSubPr>
                                  <m:ctrlPr>
                                    <a:rPr lang="en-US" sz="1700" b="1" i="1" u="none" strike="noStrike" smtClean="0">
                                      <a:solidFill>
                                        <a:srgbClr val="000000"/>
                                      </a:solidFill>
                                      <a:effectLst/>
                                      <a:latin typeface="Cambria Math" panose="02040503050406030204" pitchFamily="18" charset="0"/>
                                      <a:ea typeface="Cambria" panose="02040503050406030204" pitchFamily="18" charset="0"/>
                                    </a:rPr>
                                  </m:ctrlPr>
                                </m:sSubPr>
                                <m:e>
                                  <m:r>
                                    <a:rPr lang="en-US" sz="1700" b="1" i="1" u="none" strike="noStrike" smtClean="0">
                                      <a:solidFill>
                                        <a:srgbClr val="000000"/>
                                      </a:solidFill>
                                      <a:effectLst/>
                                      <a:latin typeface="Cambria Math" panose="02040503050406030204" pitchFamily="18" charset="0"/>
                                      <a:ea typeface="Cambria" panose="02040503050406030204" pitchFamily="18" charset="0"/>
                                    </a:rPr>
                                    <m:t>𝑻</m:t>
                                  </m:r>
                                </m:e>
                                <m:sub>
                                  <m:r>
                                    <a:rPr lang="en-US" sz="1700" b="1" i="1" u="none" strike="noStrike" smtClean="0">
                                      <a:solidFill>
                                        <a:srgbClr val="000000"/>
                                      </a:solidFill>
                                      <a:effectLst/>
                                      <a:latin typeface="Cambria Math" panose="02040503050406030204" pitchFamily="18" charset="0"/>
                                      <a:ea typeface="Cambria" panose="02040503050406030204" pitchFamily="18" charset="0"/>
                                    </a:rPr>
                                    <m:t>𝒓𝒆𝒇</m:t>
                                  </m:r>
                                </m:sub>
                              </m:sSub>
                            </m:oMath>
                          </a14:m>
                          <a:r>
                            <a:rPr lang="en-US" sz="1700" b="1" i="0" u="none" strike="noStrike" dirty="0">
                              <a:solidFill>
                                <a:srgbClr val="000000"/>
                              </a:solidFill>
                              <a:effectLst/>
                              <a:latin typeface="Cambria" panose="02040503050406030204" pitchFamily="18" charset="0"/>
                              <a:ea typeface="Cambria" panose="02040503050406030204" pitchFamily="18" charset="0"/>
                            </a:rPr>
                            <a:t> (</a:t>
                          </a:r>
                          <a14:m>
                            <m:oMath xmlns:m="http://schemas.openxmlformats.org/officeDocument/2006/math">
                              <m:r>
                                <a:rPr lang="en-US" sz="1700" b="1" i="1" u="none" strike="noStrike" smtClean="0">
                                  <a:solidFill>
                                    <a:srgbClr val="000000"/>
                                  </a:solidFill>
                                  <a:effectLst/>
                                  <a:latin typeface="Cambria Math" panose="02040503050406030204" pitchFamily="18" charset="0"/>
                                  <a:ea typeface="Cambria Math" panose="02040503050406030204" pitchFamily="18" charset="0"/>
                                </a:rPr>
                                <m:t>℃</m:t>
                              </m:r>
                            </m:oMath>
                          </a14:m>
                          <a:r>
                            <a:rPr lang="en-US" sz="1700" b="1" i="0" u="none" strike="noStrike" dirty="0">
                              <a:solidFill>
                                <a:srgbClr val="000000"/>
                              </a:solidFill>
                              <a:effectLst/>
                              <a:latin typeface="Cambria" panose="02040503050406030204" pitchFamily="18" charset="0"/>
                              <a:ea typeface="Cambria" panose="02040503050406030204" pitchFamily="18" charset="0"/>
                            </a:rPr>
                            <a:t>)</a:t>
                          </a:r>
                        </a:p>
                      </a:txBody>
                      <a:tcPr marL="11152" marR="11152" marT="1115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9570056"/>
                      </a:ext>
                    </a:extLst>
                  </a:tr>
                  <a:tr h="267660">
                    <a:tc>
                      <a:txBody>
                        <a:bodyPr/>
                        <a:lstStyle/>
                        <a:p>
                          <a:pPr algn="ctr" fontAlgn="ctr"/>
                          <a:r>
                            <a:rPr lang="en-US" sz="1700" b="0" i="0" u="none" strike="noStrike" dirty="0">
                              <a:solidFill>
                                <a:srgbClr val="000000"/>
                              </a:solidFill>
                              <a:effectLst/>
                              <a:latin typeface="Cambria" panose="02040503050406030204" pitchFamily="18" charset="0"/>
                              <a:ea typeface="Cambria" panose="02040503050406030204" pitchFamily="18" charset="0"/>
                            </a:rPr>
                            <a:t>Ice</a:t>
                          </a:r>
                        </a:p>
                      </a:txBody>
                      <a:tcPr marL="11634" marR="11634" marT="11634"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en-US" sz="1700" b="0" i="0" u="none" strike="noStrike" dirty="0">
                              <a:solidFill>
                                <a:srgbClr val="000000"/>
                              </a:solidFill>
                              <a:effectLst/>
                              <a:latin typeface="Cambria" panose="02040503050406030204" pitchFamily="18" charset="0"/>
                              <a:ea typeface="Cambria" panose="02040503050406030204" pitchFamily="18" charset="0"/>
                            </a:rPr>
                            <a:t>27372.26</a:t>
                          </a:r>
                        </a:p>
                      </a:txBody>
                      <a:tcPr marL="11634" marR="11634" marT="11634"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en-US" sz="1700" b="0" i="0" u="none" strike="noStrike" dirty="0">
                              <a:solidFill>
                                <a:srgbClr val="000000"/>
                              </a:solidFill>
                              <a:effectLst/>
                              <a:latin typeface="Cambria" panose="02040503050406030204" pitchFamily="18" charset="0"/>
                              <a:ea typeface="Cambria" panose="02040503050406030204" pitchFamily="18" charset="0"/>
                            </a:rPr>
                            <a:t>1.27</a:t>
                          </a:r>
                        </a:p>
                      </a:txBody>
                      <a:tcPr marL="11634" marR="11634" marT="11634"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b"/>
                          <a:r>
                            <a:rPr lang="en-US" sz="1700" b="0" i="0" u="none" strike="noStrike" dirty="0">
                              <a:solidFill>
                                <a:srgbClr val="000000"/>
                              </a:solidFill>
                              <a:effectLst/>
                              <a:latin typeface="Cambria" panose="02040503050406030204" pitchFamily="18" charset="0"/>
                              <a:ea typeface="Cambria" panose="02040503050406030204" pitchFamily="18" charset="0"/>
                            </a:rPr>
                            <a:t>1.28</a:t>
                          </a:r>
                        </a:p>
                      </a:txBody>
                      <a:tcPr marL="11152" marR="11152" marT="11152"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b"/>
                          <a:r>
                            <a:rPr lang="en-US" sz="1700" b="0" i="0" u="none" strike="noStrike" dirty="0">
                              <a:solidFill>
                                <a:srgbClr val="000000"/>
                              </a:solidFill>
                              <a:effectLst/>
                              <a:latin typeface="Cambria" panose="02040503050406030204" pitchFamily="18" charset="0"/>
                              <a:ea typeface="Cambria" panose="02040503050406030204" pitchFamily="18" charset="0"/>
                            </a:rPr>
                            <a:t>0.9</a:t>
                          </a:r>
                        </a:p>
                      </a:txBody>
                      <a:tcPr marL="11152" marR="11152" marT="11152"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571614835"/>
                      </a:ext>
                    </a:extLst>
                  </a:tr>
                  <a:tr h="267660">
                    <a:tc>
                      <a:txBody>
                        <a:bodyPr/>
                        <a:lstStyle/>
                        <a:p>
                          <a:pPr algn="ctr" fontAlgn="ctr"/>
                          <a:r>
                            <a:rPr lang="en-US" sz="1700" b="0" i="0" u="none" strike="noStrike" dirty="0">
                              <a:solidFill>
                                <a:srgbClr val="000000"/>
                              </a:solidFill>
                              <a:effectLst/>
                              <a:latin typeface="Cambria" panose="02040503050406030204" pitchFamily="18" charset="0"/>
                              <a:ea typeface="Cambria" panose="02040503050406030204" pitchFamily="18" charset="0"/>
                            </a:rPr>
                            <a:t>Room</a:t>
                          </a:r>
                        </a:p>
                      </a:txBody>
                      <a:tcPr marL="11634" marR="11634" marT="11634" marB="0" anchor="ctr">
                        <a:lnL>
                          <a:noFill/>
                        </a:lnL>
                        <a:lnR>
                          <a:noFill/>
                        </a:lnR>
                        <a:lnT>
                          <a:noFill/>
                        </a:lnT>
                        <a:lnB>
                          <a:noFill/>
                        </a:lnB>
                      </a:tcPr>
                    </a:tc>
                    <a:tc>
                      <a:txBody>
                        <a:bodyPr/>
                        <a:lstStyle/>
                        <a:p>
                          <a:pPr algn="ctr" fontAlgn="ctr"/>
                          <a:r>
                            <a:rPr lang="en-US" sz="1700" b="0" i="0" u="none" strike="noStrike" dirty="0">
                              <a:solidFill>
                                <a:srgbClr val="000000"/>
                              </a:solidFill>
                              <a:effectLst/>
                              <a:latin typeface="Cambria" panose="02040503050406030204" pitchFamily="18" charset="0"/>
                              <a:ea typeface="Cambria" panose="02040503050406030204" pitchFamily="18" charset="0"/>
                            </a:rPr>
                            <a:t>10562.25</a:t>
                          </a:r>
                        </a:p>
                      </a:txBody>
                      <a:tcPr marL="11634" marR="11634" marT="11634" marB="0" anchor="ctr">
                        <a:lnL>
                          <a:noFill/>
                        </a:lnL>
                        <a:lnR>
                          <a:noFill/>
                        </a:lnR>
                        <a:lnT>
                          <a:noFill/>
                        </a:lnT>
                        <a:lnB>
                          <a:noFill/>
                        </a:lnB>
                      </a:tcPr>
                    </a:tc>
                    <a:tc>
                      <a:txBody>
                        <a:bodyPr/>
                        <a:lstStyle/>
                        <a:p>
                          <a:pPr algn="ctr" fontAlgn="ctr"/>
                          <a:r>
                            <a:rPr lang="en-US" sz="1700" b="0" i="0" u="none" strike="noStrike" dirty="0">
                              <a:solidFill>
                                <a:srgbClr val="000000"/>
                              </a:solidFill>
                              <a:effectLst/>
                              <a:latin typeface="Cambria" panose="02040503050406030204" pitchFamily="18" charset="0"/>
                              <a:ea typeface="Cambria" panose="02040503050406030204" pitchFamily="18" charset="0"/>
                            </a:rPr>
                            <a:t>23.61</a:t>
                          </a:r>
                        </a:p>
                      </a:txBody>
                      <a:tcPr marL="11634" marR="11634" marT="11634" marB="0" anchor="ctr">
                        <a:lnL>
                          <a:noFill/>
                        </a:lnL>
                        <a:lnR>
                          <a:noFill/>
                        </a:lnR>
                        <a:lnT>
                          <a:noFill/>
                        </a:lnT>
                        <a:lnB>
                          <a:noFill/>
                        </a:lnB>
                      </a:tcPr>
                    </a:tc>
                    <a:tc>
                      <a:txBody>
                        <a:bodyPr/>
                        <a:lstStyle/>
                        <a:p>
                          <a:pPr algn="ctr" fontAlgn="b"/>
                          <a:r>
                            <a:rPr lang="en-US" sz="1700" b="0" i="0" u="none" strike="noStrike" dirty="0">
                              <a:solidFill>
                                <a:srgbClr val="000000"/>
                              </a:solidFill>
                              <a:effectLst/>
                              <a:latin typeface="Cambria" panose="02040503050406030204" pitchFamily="18" charset="0"/>
                              <a:ea typeface="Cambria" panose="02040503050406030204" pitchFamily="18" charset="0"/>
                            </a:rPr>
                            <a:t>23.61</a:t>
                          </a:r>
                        </a:p>
                      </a:txBody>
                      <a:tcPr marL="11152" marR="11152" marT="11152" marB="0" anchor="b">
                        <a:lnL>
                          <a:noFill/>
                        </a:lnL>
                        <a:lnR>
                          <a:noFill/>
                        </a:lnR>
                        <a:lnT>
                          <a:noFill/>
                        </a:lnT>
                        <a:lnB>
                          <a:noFill/>
                        </a:lnB>
                      </a:tcPr>
                    </a:tc>
                    <a:tc>
                      <a:txBody>
                        <a:bodyPr/>
                        <a:lstStyle/>
                        <a:p>
                          <a:pPr algn="ctr" fontAlgn="b"/>
                          <a:r>
                            <a:rPr lang="en-US" sz="1700" b="0" i="0" u="none" strike="noStrike" dirty="0">
                              <a:solidFill>
                                <a:srgbClr val="000000"/>
                              </a:solidFill>
                              <a:effectLst/>
                              <a:latin typeface="Cambria" panose="02040503050406030204" pitchFamily="18" charset="0"/>
                              <a:ea typeface="Cambria" panose="02040503050406030204" pitchFamily="18" charset="0"/>
                            </a:rPr>
                            <a:t>23.6</a:t>
                          </a:r>
                        </a:p>
                      </a:txBody>
                      <a:tcPr marL="11152" marR="11152" marT="11152" marB="0" anchor="b">
                        <a:lnL>
                          <a:noFill/>
                        </a:lnL>
                        <a:lnR>
                          <a:noFill/>
                        </a:lnR>
                        <a:lnT>
                          <a:noFill/>
                        </a:lnT>
                        <a:lnB>
                          <a:noFill/>
                        </a:lnB>
                      </a:tcPr>
                    </a:tc>
                    <a:extLst>
                      <a:ext uri="{0D108BD9-81ED-4DB2-BD59-A6C34878D82A}">
                        <a16:rowId xmlns:a16="http://schemas.microsoft.com/office/drawing/2014/main" val="1569769394"/>
                      </a:ext>
                    </a:extLst>
                  </a:tr>
                  <a:tr h="267660">
                    <a:tc>
                      <a:txBody>
                        <a:bodyPr/>
                        <a:lstStyle/>
                        <a:p>
                          <a:pPr algn="ctr" fontAlgn="ctr"/>
                          <a:r>
                            <a:rPr lang="en-US" sz="1700" b="0" i="0" u="none" strike="noStrike" dirty="0">
                              <a:solidFill>
                                <a:srgbClr val="000000"/>
                              </a:solidFill>
                              <a:effectLst/>
                              <a:latin typeface="Cambria" panose="02040503050406030204" pitchFamily="18" charset="0"/>
                              <a:ea typeface="Cambria" panose="02040503050406030204" pitchFamily="18" charset="0"/>
                            </a:rPr>
                            <a:t>Steam</a:t>
                          </a:r>
                        </a:p>
                      </a:txBody>
                      <a:tcPr marL="11634" marR="11634" marT="11634"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700" b="0" i="0" u="none" strike="noStrike" dirty="0">
                              <a:solidFill>
                                <a:srgbClr val="000000"/>
                              </a:solidFill>
                              <a:effectLst/>
                              <a:latin typeface="Cambria" panose="02040503050406030204" pitchFamily="18" charset="0"/>
                              <a:ea typeface="Cambria" panose="02040503050406030204" pitchFamily="18" charset="0"/>
                            </a:rPr>
                            <a:t>905.22</a:t>
                          </a:r>
                        </a:p>
                      </a:txBody>
                      <a:tcPr marL="11634" marR="11634" marT="11634"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700" b="0" i="0" u="none" strike="noStrike" dirty="0">
                              <a:solidFill>
                                <a:srgbClr val="000000"/>
                              </a:solidFill>
                              <a:effectLst/>
                              <a:latin typeface="Cambria" panose="02040503050406030204" pitchFamily="18" charset="0"/>
                              <a:ea typeface="Cambria" panose="02040503050406030204" pitchFamily="18" charset="0"/>
                            </a:rPr>
                            <a:t>99.26</a:t>
                          </a:r>
                        </a:p>
                      </a:txBody>
                      <a:tcPr marL="11634" marR="11634" marT="11634"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700" b="0" i="0" u="none" strike="noStrike" dirty="0">
                              <a:solidFill>
                                <a:srgbClr val="000000"/>
                              </a:solidFill>
                              <a:effectLst/>
                              <a:latin typeface="Cambria" panose="02040503050406030204" pitchFamily="18" charset="0"/>
                              <a:ea typeface="Cambria" panose="02040503050406030204" pitchFamily="18" charset="0"/>
                            </a:rPr>
                            <a:t>102.46</a:t>
                          </a:r>
                        </a:p>
                      </a:txBody>
                      <a:tcPr marL="11152" marR="11152" marT="11152" marB="0" anchor="b">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700" b="0" i="0" u="none" strike="noStrike" dirty="0">
                              <a:solidFill>
                                <a:srgbClr val="000000"/>
                              </a:solidFill>
                              <a:effectLst/>
                              <a:latin typeface="Cambria" panose="02040503050406030204" pitchFamily="18" charset="0"/>
                              <a:ea typeface="Cambria" panose="02040503050406030204" pitchFamily="18" charset="0"/>
                            </a:rPr>
                            <a:t>98.2</a:t>
                          </a:r>
                        </a:p>
                      </a:txBody>
                      <a:tcPr marL="11152" marR="11152" marT="11152" marB="0" anchor="b">
                        <a:lnL>
                          <a:noFill/>
                        </a:lnL>
                        <a:lnR>
                          <a:noFill/>
                        </a:lnR>
                        <a:lnT>
                          <a:noFill/>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811344154"/>
                      </a:ext>
                    </a:extLst>
                  </a:tr>
                </a:tbl>
              </a:graphicData>
            </a:graphic>
          </p:graphicFrame>
        </mc:Choice>
        <mc:Fallback xmlns="">
          <p:graphicFrame>
            <p:nvGraphicFramePr>
              <p:cNvPr id="5" name="Table 4">
                <a:extLst>
                  <a:ext uri="{FF2B5EF4-FFF2-40B4-BE49-F238E27FC236}">
                    <a16:creationId xmlns:a16="http://schemas.microsoft.com/office/drawing/2014/main" id="{F810E7F4-1373-42D5-863E-75F00CCB5A58}"/>
                  </a:ext>
                </a:extLst>
              </p:cNvPr>
              <p:cNvGraphicFramePr>
                <a:graphicFrameLocks noGrp="1"/>
              </p:cNvGraphicFramePr>
              <p:nvPr>
                <p:extLst>
                  <p:ext uri="{D42A27DB-BD31-4B8C-83A1-F6EECF244321}">
                    <p14:modId xmlns:p14="http://schemas.microsoft.com/office/powerpoint/2010/main" val="1134975821"/>
                  </p:ext>
                </p:extLst>
              </p:nvPr>
            </p:nvGraphicFramePr>
            <p:xfrm>
              <a:off x="801057" y="3089947"/>
              <a:ext cx="4601553" cy="1106949"/>
            </p:xfrm>
            <a:graphic>
              <a:graphicData uri="http://schemas.openxmlformats.org/drawingml/2006/table">
                <a:tbl>
                  <a:tblPr/>
                  <a:tblGrid>
                    <a:gridCol w="637313">
                      <a:extLst>
                        <a:ext uri="{9D8B030D-6E8A-4147-A177-3AD203B41FA5}">
                          <a16:colId xmlns:a16="http://schemas.microsoft.com/office/drawing/2014/main" val="3324279980"/>
                        </a:ext>
                      </a:extLst>
                    </a:gridCol>
                    <a:gridCol w="1512459">
                      <a:extLst>
                        <a:ext uri="{9D8B030D-6E8A-4147-A177-3AD203B41FA5}">
                          <a16:colId xmlns:a16="http://schemas.microsoft.com/office/drawing/2014/main" val="4022808638"/>
                        </a:ext>
                      </a:extLst>
                    </a:gridCol>
                    <a:gridCol w="847233">
                      <a:extLst>
                        <a:ext uri="{9D8B030D-6E8A-4147-A177-3AD203B41FA5}">
                          <a16:colId xmlns:a16="http://schemas.microsoft.com/office/drawing/2014/main" val="2667240467"/>
                        </a:ext>
                      </a:extLst>
                    </a:gridCol>
                    <a:gridCol w="709691">
                      <a:extLst>
                        <a:ext uri="{9D8B030D-6E8A-4147-A177-3AD203B41FA5}">
                          <a16:colId xmlns:a16="http://schemas.microsoft.com/office/drawing/2014/main" val="3924095969"/>
                        </a:ext>
                      </a:extLst>
                    </a:gridCol>
                    <a:gridCol w="894857">
                      <a:extLst>
                        <a:ext uri="{9D8B030D-6E8A-4147-A177-3AD203B41FA5}">
                          <a16:colId xmlns:a16="http://schemas.microsoft.com/office/drawing/2014/main" val="3574568298"/>
                        </a:ext>
                      </a:extLst>
                    </a:gridCol>
                  </a:tblGrid>
                  <a:tr h="294807">
                    <a:tc>
                      <a:txBody>
                        <a:bodyPr/>
                        <a:lstStyle/>
                        <a:p>
                          <a:pPr algn="ctr" fontAlgn="b"/>
                          <a:r>
                            <a:rPr lang="en-US" sz="1700" b="1" i="0" u="none" strike="noStrike" dirty="0">
                              <a:solidFill>
                                <a:srgbClr val="000000"/>
                              </a:solidFill>
                              <a:effectLst/>
                              <a:latin typeface="Cambria" panose="02040503050406030204" pitchFamily="18" charset="0"/>
                              <a:ea typeface="Cambria" panose="02040503050406030204" pitchFamily="18" charset="0"/>
                            </a:rPr>
                            <a:t>Point</a:t>
                          </a:r>
                        </a:p>
                      </a:txBody>
                      <a:tcPr marL="11152" marR="11152" marT="1115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endParaRPr lang="en-US"/>
                        </a:p>
                      </a:txBody>
                      <a:tcPr marL="11152" marR="11152" marT="1115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blipFill>
                          <a:blip r:embed="rId2"/>
                          <a:stretch>
                            <a:fillRect l="-42339" t="-12245" r="-162500" b="-314286"/>
                          </a:stretch>
                        </a:blipFill>
                      </a:tcPr>
                    </a:tc>
                    <a:tc>
                      <a:txBody>
                        <a:bodyPr/>
                        <a:lstStyle/>
                        <a:p>
                          <a:endParaRPr lang="en-US"/>
                        </a:p>
                      </a:txBody>
                      <a:tcPr marL="11152" marR="11152" marT="1115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blipFill>
                          <a:blip r:embed="rId2"/>
                          <a:stretch>
                            <a:fillRect l="-253957" t="-12245" r="-189928" b="-314286"/>
                          </a:stretch>
                        </a:blipFill>
                      </a:tcPr>
                    </a:tc>
                    <a:tc>
                      <a:txBody>
                        <a:bodyPr/>
                        <a:lstStyle/>
                        <a:p>
                          <a:endParaRPr lang="en-US"/>
                        </a:p>
                      </a:txBody>
                      <a:tcPr marL="11152" marR="11152" marT="1115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blipFill>
                          <a:blip r:embed="rId2"/>
                          <a:stretch>
                            <a:fillRect l="-420513" t="-12245" r="-125641" b="-314286"/>
                          </a:stretch>
                        </a:blipFill>
                      </a:tcPr>
                    </a:tc>
                    <a:tc>
                      <a:txBody>
                        <a:bodyPr/>
                        <a:lstStyle/>
                        <a:p>
                          <a:endParaRPr lang="en-US"/>
                        </a:p>
                      </a:txBody>
                      <a:tcPr marL="11152" marR="11152" marT="1115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blipFill>
                          <a:blip r:embed="rId2"/>
                          <a:stretch>
                            <a:fillRect l="-414286" t="-12245" b="-314286"/>
                          </a:stretch>
                        </a:blipFill>
                      </a:tcPr>
                    </a:tc>
                    <a:extLst>
                      <a:ext uri="{0D108BD9-81ED-4DB2-BD59-A6C34878D82A}">
                        <a16:rowId xmlns:a16="http://schemas.microsoft.com/office/drawing/2014/main" val="939570056"/>
                      </a:ext>
                    </a:extLst>
                  </a:tr>
                  <a:tr h="270714">
                    <a:tc>
                      <a:txBody>
                        <a:bodyPr/>
                        <a:lstStyle/>
                        <a:p>
                          <a:pPr algn="ctr" fontAlgn="ctr"/>
                          <a:r>
                            <a:rPr lang="en-US" sz="1700" b="0" i="0" u="none" strike="noStrike" dirty="0">
                              <a:solidFill>
                                <a:srgbClr val="000000"/>
                              </a:solidFill>
                              <a:effectLst/>
                              <a:latin typeface="Cambria" panose="02040503050406030204" pitchFamily="18" charset="0"/>
                              <a:ea typeface="Cambria" panose="02040503050406030204" pitchFamily="18" charset="0"/>
                            </a:rPr>
                            <a:t>Ice</a:t>
                          </a:r>
                        </a:p>
                      </a:txBody>
                      <a:tcPr marL="11634" marR="11634" marT="11634"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en-US" sz="1700" b="0" i="0" u="none" strike="noStrike" dirty="0">
                              <a:solidFill>
                                <a:srgbClr val="000000"/>
                              </a:solidFill>
                              <a:effectLst/>
                              <a:latin typeface="Cambria" panose="02040503050406030204" pitchFamily="18" charset="0"/>
                              <a:ea typeface="Cambria" panose="02040503050406030204" pitchFamily="18" charset="0"/>
                            </a:rPr>
                            <a:t>27372.26</a:t>
                          </a:r>
                        </a:p>
                      </a:txBody>
                      <a:tcPr marL="11634" marR="11634" marT="11634"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en-US" sz="1700" b="0" i="0" u="none" strike="noStrike" dirty="0">
                              <a:solidFill>
                                <a:srgbClr val="000000"/>
                              </a:solidFill>
                              <a:effectLst/>
                              <a:latin typeface="Cambria" panose="02040503050406030204" pitchFamily="18" charset="0"/>
                              <a:ea typeface="Cambria" panose="02040503050406030204" pitchFamily="18" charset="0"/>
                            </a:rPr>
                            <a:t>1.27</a:t>
                          </a:r>
                        </a:p>
                      </a:txBody>
                      <a:tcPr marL="11634" marR="11634" marT="11634"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b"/>
                          <a:r>
                            <a:rPr lang="en-US" sz="1700" b="0" i="0" u="none" strike="noStrike" dirty="0">
                              <a:solidFill>
                                <a:srgbClr val="000000"/>
                              </a:solidFill>
                              <a:effectLst/>
                              <a:latin typeface="Cambria" panose="02040503050406030204" pitchFamily="18" charset="0"/>
                              <a:ea typeface="Cambria" panose="02040503050406030204" pitchFamily="18" charset="0"/>
                            </a:rPr>
                            <a:t>1.28</a:t>
                          </a:r>
                        </a:p>
                      </a:txBody>
                      <a:tcPr marL="11152" marR="11152" marT="11152"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b"/>
                          <a:r>
                            <a:rPr lang="en-US" sz="1700" b="0" i="0" u="none" strike="noStrike" dirty="0">
                              <a:solidFill>
                                <a:srgbClr val="000000"/>
                              </a:solidFill>
                              <a:effectLst/>
                              <a:latin typeface="Cambria" panose="02040503050406030204" pitchFamily="18" charset="0"/>
                              <a:ea typeface="Cambria" panose="02040503050406030204" pitchFamily="18" charset="0"/>
                            </a:rPr>
                            <a:t>0.9</a:t>
                          </a:r>
                        </a:p>
                      </a:txBody>
                      <a:tcPr marL="11152" marR="11152" marT="11152"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571614835"/>
                      </a:ext>
                    </a:extLst>
                  </a:tr>
                  <a:tr h="270714">
                    <a:tc>
                      <a:txBody>
                        <a:bodyPr/>
                        <a:lstStyle/>
                        <a:p>
                          <a:pPr algn="ctr" fontAlgn="ctr"/>
                          <a:r>
                            <a:rPr lang="en-US" sz="1700" b="0" i="0" u="none" strike="noStrike" dirty="0">
                              <a:solidFill>
                                <a:srgbClr val="000000"/>
                              </a:solidFill>
                              <a:effectLst/>
                              <a:latin typeface="Cambria" panose="02040503050406030204" pitchFamily="18" charset="0"/>
                              <a:ea typeface="Cambria" panose="02040503050406030204" pitchFamily="18" charset="0"/>
                            </a:rPr>
                            <a:t>Room</a:t>
                          </a:r>
                        </a:p>
                      </a:txBody>
                      <a:tcPr marL="11634" marR="11634" marT="11634" marB="0" anchor="ctr">
                        <a:lnL>
                          <a:noFill/>
                        </a:lnL>
                        <a:lnR>
                          <a:noFill/>
                        </a:lnR>
                        <a:lnT>
                          <a:noFill/>
                        </a:lnT>
                        <a:lnB>
                          <a:noFill/>
                        </a:lnB>
                      </a:tcPr>
                    </a:tc>
                    <a:tc>
                      <a:txBody>
                        <a:bodyPr/>
                        <a:lstStyle/>
                        <a:p>
                          <a:pPr algn="ctr" fontAlgn="ctr"/>
                          <a:r>
                            <a:rPr lang="en-US" sz="1700" b="0" i="0" u="none" strike="noStrike" dirty="0">
                              <a:solidFill>
                                <a:srgbClr val="000000"/>
                              </a:solidFill>
                              <a:effectLst/>
                              <a:latin typeface="Cambria" panose="02040503050406030204" pitchFamily="18" charset="0"/>
                              <a:ea typeface="Cambria" panose="02040503050406030204" pitchFamily="18" charset="0"/>
                            </a:rPr>
                            <a:t>10562.25</a:t>
                          </a:r>
                        </a:p>
                      </a:txBody>
                      <a:tcPr marL="11634" marR="11634" marT="11634" marB="0" anchor="ctr">
                        <a:lnL>
                          <a:noFill/>
                        </a:lnL>
                        <a:lnR>
                          <a:noFill/>
                        </a:lnR>
                        <a:lnT>
                          <a:noFill/>
                        </a:lnT>
                        <a:lnB>
                          <a:noFill/>
                        </a:lnB>
                      </a:tcPr>
                    </a:tc>
                    <a:tc>
                      <a:txBody>
                        <a:bodyPr/>
                        <a:lstStyle/>
                        <a:p>
                          <a:pPr algn="ctr" fontAlgn="ctr"/>
                          <a:r>
                            <a:rPr lang="en-US" sz="1700" b="0" i="0" u="none" strike="noStrike" dirty="0">
                              <a:solidFill>
                                <a:srgbClr val="000000"/>
                              </a:solidFill>
                              <a:effectLst/>
                              <a:latin typeface="Cambria" panose="02040503050406030204" pitchFamily="18" charset="0"/>
                              <a:ea typeface="Cambria" panose="02040503050406030204" pitchFamily="18" charset="0"/>
                            </a:rPr>
                            <a:t>23.61</a:t>
                          </a:r>
                        </a:p>
                      </a:txBody>
                      <a:tcPr marL="11634" marR="11634" marT="11634" marB="0" anchor="ctr">
                        <a:lnL>
                          <a:noFill/>
                        </a:lnL>
                        <a:lnR>
                          <a:noFill/>
                        </a:lnR>
                        <a:lnT>
                          <a:noFill/>
                        </a:lnT>
                        <a:lnB>
                          <a:noFill/>
                        </a:lnB>
                      </a:tcPr>
                    </a:tc>
                    <a:tc>
                      <a:txBody>
                        <a:bodyPr/>
                        <a:lstStyle/>
                        <a:p>
                          <a:pPr algn="ctr" fontAlgn="b"/>
                          <a:r>
                            <a:rPr lang="en-US" sz="1700" b="0" i="0" u="none" strike="noStrike" dirty="0">
                              <a:solidFill>
                                <a:srgbClr val="000000"/>
                              </a:solidFill>
                              <a:effectLst/>
                              <a:latin typeface="Cambria" panose="02040503050406030204" pitchFamily="18" charset="0"/>
                              <a:ea typeface="Cambria" panose="02040503050406030204" pitchFamily="18" charset="0"/>
                            </a:rPr>
                            <a:t>23.61</a:t>
                          </a:r>
                        </a:p>
                      </a:txBody>
                      <a:tcPr marL="11152" marR="11152" marT="11152" marB="0" anchor="b">
                        <a:lnL>
                          <a:noFill/>
                        </a:lnL>
                        <a:lnR>
                          <a:noFill/>
                        </a:lnR>
                        <a:lnT>
                          <a:noFill/>
                        </a:lnT>
                        <a:lnB>
                          <a:noFill/>
                        </a:lnB>
                      </a:tcPr>
                    </a:tc>
                    <a:tc>
                      <a:txBody>
                        <a:bodyPr/>
                        <a:lstStyle/>
                        <a:p>
                          <a:pPr algn="ctr" fontAlgn="b"/>
                          <a:r>
                            <a:rPr lang="en-US" sz="1700" b="0" i="0" u="none" strike="noStrike" dirty="0">
                              <a:solidFill>
                                <a:srgbClr val="000000"/>
                              </a:solidFill>
                              <a:effectLst/>
                              <a:latin typeface="Cambria" panose="02040503050406030204" pitchFamily="18" charset="0"/>
                              <a:ea typeface="Cambria" panose="02040503050406030204" pitchFamily="18" charset="0"/>
                            </a:rPr>
                            <a:t>23.6</a:t>
                          </a:r>
                        </a:p>
                      </a:txBody>
                      <a:tcPr marL="11152" marR="11152" marT="11152" marB="0" anchor="b">
                        <a:lnL>
                          <a:noFill/>
                        </a:lnL>
                        <a:lnR>
                          <a:noFill/>
                        </a:lnR>
                        <a:lnT>
                          <a:noFill/>
                        </a:lnT>
                        <a:lnB>
                          <a:noFill/>
                        </a:lnB>
                      </a:tcPr>
                    </a:tc>
                    <a:extLst>
                      <a:ext uri="{0D108BD9-81ED-4DB2-BD59-A6C34878D82A}">
                        <a16:rowId xmlns:a16="http://schemas.microsoft.com/office/drawing/2014/main" val="1569769394"/>
                      </a:ext>
                    </a:extLst>
                  </a:tr>
                  <a:tr h="270714">
                    <a:tc>
                      <a:txBody>
                        <a:bodyPr/>
                        <a:lstStyle/>
                        <a:p>
                          <a:pPr algn="ctr" fontAlgn="ctr"/>
                          <a:r>
                            <a:rPr lang="en-US" sz="1700" b="0" i="0" u="none" strike="noStrike" dirty="0">
                              <a:solidFill>
                                <a:srgbClr val="000000"/>
                              </a:solidFill>
                              <a:effectLst/>
                              <a:latin typeface="Cambria" panose="02040503050406030204" pitchFamily="18" charset="0"/>
                              <a:ea typeface="Cambria" panose="02040503050406030204" pitchFamily="18" charset="0"/>
                            </a:rPr>
                            <a:t>Steam</a:t>
                          </a:r>
                        </a:p>
                      </a:txBody>
                      <a:tcPr marL="11634" marR="11634" marT="11634"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700" b="0" i="0" u="none" strike="noStrike" dirty="0">
                              <a:solidFill>
                                <a:srgbClr val="000000"/>
                              </a:solidFill>
                              <a:effectLst/>
                              <a:latin typeface="Cambria" panose="02040503050406030204" pitchFamily="18" charset="0"/>
                              <a:ea typeface="Cambria" panose="02040503050406030204" pitchFamily="18" charset="0"/>
                            </a:rPr>
                            <a:t>905.22</a:t>
                          </a:r>
                        </a:p>
                      </a:txBody>
                      <a:tcPr marL="11634" marR="11634" marT="11634"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700" b="0" i="0" u="none" strike="noStrike" dirty="0">
                              <a:solidFill>
                                <a:srgbClr val="000000"/>
                              </a:solidFill>
                              <a:effectLst/>
                              <a:latin typeface="Cambria" panose="02040503050406030204" pitchFamily="18" charset="0"/>
                              <a:ea typeface="Cambria" panose="02040503050406030204" pitchFamily="18" charset="0"/>
                            </a:rPr>
                            <a:t>99.26</a:t>
                          </a:r>
                        </a:p>
                      </a:txBody>
                      <a:tcPr marL="11634" marR="11634" marT="11634"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700" b="0" i="0" u="none" strike="noStrike" dirty="0">
                              <a:solidFill>
                                <a:srgbClr val="000000"/>
                              </a:solidFill>
                              <a:effectLst/>
                              <a:latin typeface="Cambria" panose="02040503050406030204" pitchFamily="18" charset="0"/>
                              <a:ea typeface="Cambria" panose="02040503050406030204" pitchFamily="18" charset="0"/>
                            </a:rPr>
                            <a:t>102.46</a:t>
                          </a:r>
                        </a:p>
                      </a:txBody>
                      <a:tcPr marL="11152" marR="11152" marT="11152" marB="0" anchor="b">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700" b="0" i="0" u="none" strike="noStrike" dirty="0">
                              <a:solidFill>
                                <a:srgbClr val="000000"/>
                              </a:solidFill>
                              <a:effectLst/>
                              <a:latin typeface="Cambria" panose="02040503050406030204" pitchFamily="18" charset="0"/>
                              <a:ea typeface="Cambria" panose="02040503050406030204" pitchFamily="18" charset="0"/>
                            </a:rPr>
                            <a:t>98.2</a:t>
                          </a:r>
                        </a:p>
                      </a:txBody>
                      <a:tcPr marL="11152" marR="11152" marT="11152" marB="0" anchor="b">
                        <a:lnL>
                          <a:noFill/>
                        </a:lnL>
                        <a:lnR>
                          <a:noFill/>
                        </a:lnR>
                        <a:lnT>
                          <a:noFill/>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811344154"/>
                      </a:ext>
                    </a:extLst>
                  </a:tr>
                </a:tbl>
              </a:graphicData>
            </a:graphic>
          </p:graphicFrame>
        </mc:Fallback>
      </mc:AlternateContent>
      <p:sp>
        <p:nvSpPr>
          <p:cNvPr id="6" name="Rectangle 5">
            <a:extLst>
              <a:ext uri="{FF2B5EF4-FFF2-40B4-BE49-F238E27FC236}">
                <a16:creationId xmlns:a16="http://schemas.microsoft.com/office/drawing/2014/main" id="{D29093F0-8EFE-4070-BA48-D48CF0DC5661}"/>
              </a:ext>
            </a:extLst>
          </p:cNvPr>
          <p:cNvSpPr/>
          <p:nvPr/>
        </p:nvSpPr>
        <p:spPr>
          <a:xfrm>
            <a:off x="2964873" y="3943927"/>
            <a:ext cx="2363846" cy="2529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3E2ABD0-62C2-4928-B9E0-D7A2271C34CB}"/>
              </a:ext>
            </a:extLst>
          </p:cNvPr>
          <p:cNvPicPr>
            <a:picLocks noChangeAspect="1"/>
          </p:cNvPicPr>
          <p:nvPr/>
        </p:nvPicPr>
        <p:blipFill>
          <a:blip r:embed="rId3"/>
          <a:stretch>
            <a:fillRect/>
          </a:stretch>
        </p:blipFill>
        <p:spPr>
          <a:xfrm>
            <a:off x="5744355" y="1609889"/>
            <a:ext cx="5957455" cy="4468091"/>
          </a:xfrm>
          <a:prstGeom prst="rect">
            <a:avLst/>
          </a:prstGeom>
        </p:spPr>
      </p:pic>
      <p:sp>
        <p:nvSpPr>
          <p:cNvPr id="11" name="TextBox 10">
            <a:extLst>
              <a:ext uri="{FF2B5EF4-FFF2-40B4-BE49-F238E27FC236}">
                <a16:creationId xmlns:a16="http://schemas.microsoft.com/office/drawing/2014/main" id="{7E79151B-B0B9-4D07-AC1B-FF260BECE13C}"/>
              </a:ext>
            </a:extLst>
          </p:cNvPr>
          <p:cNvSpPr txBox="1"/>
          <p:nvPr/>
        </p:nvSpPr>
        <p:spPr>
          <a:xfrm>
            <a:off x="2764965" y="4775200"/>
            <a:ext cx="1385455" cy="338554"/>
          </a:xfrm>
          <a:prstGeom prst="rect">
            <a:avLst/>
          </a:prstGeom>
          <a:noFill/>
        </p:spPr>
        <p:txBody>
          <a:bodyPr wrap="square" rtlCol="0">
            <a:spAutoFit/>
          </a:bodyPr>
          <a:lstStyle/>
          <a:p>
            <a:r>
              <a:rPr lang="en-US" sz="1600" dirty="0">
                <a:latin typeface="Cambria Math" panose="02040503050406030204" pitchFamily="18" charset="0"/>
                <a:ea typeface="Cambria Math" panose="02040503050406030204" pitchFamily="18" charset="0"/>
              </a:rPr>
              <a:t>1.079% diff</a:t>
            </a:r>
          </a:p>
        </p:txBody>
      </p:sp>
      <p:sp>
        <p:nvSpPr>
          <p:cNvPr id="12" name="TextBox 11">
            <a:extLst>
              <a:ext uri="{FF2B5EF4-FFF2-40B4-BE49-F238E27FC236}">
                <a16:creationId xmlns:a16="http://schemas.microsoft.com/office/drawing/2014/main" id="{E6A03B73-FF18-45EB-8565-2E7C8731554F}"/>
              </a:ext>
            </a:extLst>
          </p:cNvPr>
          <p:cNvSpPr txBox="1"/>
          <p:nvPr/>
        </p:nvSpPr>
        <p:spPr>
          <a:xfrm>
            <a:off x="4123203" y="4775200"/>
            <a:ext cx="1385455" cy="338554"/>
          </a:xfrm>
          <a:prstGeom prst="rect">
            <a:avLst/>
          </a:prstGeom>
          <a:noFill/>
        </p:spPr>
        <p:txBody>
          <a:bodyPr wrap="square" rtlCol="0">
            <a:spAutoFit/>
          </a:bodyPr>
          <a:lstStyle/>
          <a:p>
            <a:r>
              <a:rPr lang="en-US" sz="1600" dirty="0">
                <a:latin typeface="Cambria Math" panose="02040503050406030204" pitchFamily="18" charset="0"/>
                <a:ea typeface="Cambria Math" panose="02040503050406030204" pitchFamily="18" charset="0"/>
              </a:rPr>
              <a:t>4.338% diff</a:t>
            </a:r>
          </a:p>
        </p:txBody>
      </p:sp>
      <p:cxnSp>
        <p:nvCxnSpPr>
          <p:cNvPr id="14" name="Straight Arrow Connector 13">
            <a:extLst>
              <a:ext uri="{FF2B5EF4-FFF2-40B4-BE49-F238E27FC236}">
                <a16:creationId xmlns:a16="http://schemas.microsoft.com/office/drawing/2014/main" id="{603D05FE-5477-4B87-BAF3-7EFE9DC05EF7}"/>
              </a:ext>
            </a:extLst>
          </p:cNvPr>
          <p:cNvCxnSpPr>
            <a:cxnSpLocks/>
            <a:stCxn id="11" idx="0"/>
          </p:cNvCxnSpPr>
          <p:nvPr/>
        </p:nvCxnSpPr>
        <p:spPr>
          <a:xfrm flipV="1">
            <a:off x="3457693" y="4256833"/>
            <a:ext cx="0" cy="5183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9D30CEE-CB22-4F14-BAD4-1B32D8E991CD}"/>
              </a:ext>
            </a:extLst>
          </p:cNvPr>
          <p:cNvCxnSpPr>
            <a:cxnSpLocks/>
            <a:stCxn id="12" idx="0"/>
          </p:cNvCxnSpPr>
          <p:nvPr/>
        </p:nvCxnSpPr>
        <p:spPr>
          <a:xfrm flipH="1" flipV="1">
            <a:off x="4297048" y="4316771"/>
            <a:ext cx="518883" cy="4584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AA0CB11-C820-47BD-A17C-6C218DD59FDE}"/>
              </a:ext>
            </a:extLst>
          </p:cNvPr>
          <p:cNvSpPr txBox="1"/>
          <p:nvPr/>
        </p:nvSpPr>
        <p:spPr>
          <a:xfrm>
            <a:off x="857988" y="5554760"/>
            <a:ext cx="4650670"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t>Models Deviate at Higher Temperatures</a:t>
            </a:r>
          </a:p>
          <a:p>
            <a:pPr marL="742950" lvl="1" indent="-285750">
              <a:buFont typeface="Arial" panose="020B0604020202020204" pitchFamily="34" charset="0"/>
              <a:buChar char="•"/>
            </a:pPr>
            <a:r>
              <a:rPr lang="en-US" sz="1400" dirty="0"/>
              <a:t>Beta model calibrated using low temps</a:t>
            </a:r>
          </a:p>
          <a:p>
            <a:pPr marL="742950" lvl="1" indent="-285750">
              <a:buFont typeface="Arial" panose="020B0604020202020204" pitchFamily="34" charset="0"/>
              <a:buChar char="•"/>
            </a:pPr>
            <a:r>
              <a:rPr lang="en-US" sz="1400" dirty="0"/>
              <a:t>Hence high percent diff at high temps</a:t>
            </a:r>
          </a:p>
        </p:txBody>
      </p:sp>
    </p:spTree>
    <p:extLst>
      <p:ext uri="{BB962C8B-B14F-4D97-AF65-F5344CB8AC3E}">
        <p14:creationId xmlns:p14="http://schemas.microsoft.com/office/powerpoint/2010/main" val="381745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C3876-05FB-44C8-9026-C78E298BC151}"/>
              </a:ext>
            </a:extLst>
          </p:cNvPr>
          <p:cNvSpPr>
            <a:spLocks noGrp="1"/>
          </p:cNvSpPr>
          <p:nvPr>
            <p:ph type="title"/>
          </p:nvPr>
        </p:nvSpPr>
        <p:spPr/>
        <p:txBody>
          <a:bodyPr/>
          <a:lstStyle/>
          <a:p>
            <a:r>
              <a:rPr lang="en-US" dirty="0"/>
              <a:t>Theory: Thermistors</a:t>
            </a:r>
          </a:p>
        </p:txBody>
      </p:sp>
      <p:sp>
        <p:nvSpPr>
          <p:cNvPr id="3" name="Content Placeholder 2">
            <a:extLst>
              <a:ext uri="{FF2B5EF4-FFF2-40B4-BE49-F238E27FC236}">
                <a16:creationId xmlns:a16="http://schemas.microsoft.com/office/drawing/2014/main" id="{99CF8AFD-E04F-4311-85B1-EB2A2F510538}"/>
              </a:ext>
            </a:extLst>
          </p:cNvPr>
          <p:cNvSpPr>
            <a:spLocks noGrp="1"/>
          </p:cNvSpPr>
          <p:nvPr>
            <p:ph idx="1"/>
          </p:nvPr>
        </p:nvSpPr>
        <p:spPr>
          <a:xfrm>
            <a:off x="1066800" y="2103120"/>
            <a:ext cx="5029200" cy="3849624"/>
          </a:xfrm>
        </p:spPr>
        <p:txBody>
          <a:bodyPr>
            <a:normAutofit/>
          </a:bodyPr>
          <a:lstStyle/>
          <a:p>
            <a:pPr marL="0" indent="0">
              <a:buNone/>
            </a:pPr>
            <a:r>
              <a:rPr lang="en-US" sz="2000" dirty="0"/>
              <a:t>Thermistors</a:t>
            </a:r>
          </a:p>
          <a:p>
            <a:r>
              <a:rPr lang="en-US" sz="2000" dirty="0"/>
              <a:t>Resistor with resistance dependent on temperature</a:t>
            </a:r>
          </a:p>
          <a:p>
            <a:r>
              <a:rPr lang="en-US" sz="2000" dirty="0"/>
              <a:t>Two types</a:t>
            </a:r>
          </a:p>
          <a:p>
            <a:pPr lvl="1">
              <a:buFont typeface="Wingdings" panose="05000000000000000000" pitchFamily="2" charset="2"/>
              <a:buChar char="§"/>
            </a:pPr>
            <a:r>
              <a:rPr lang="en-US" sz="1800" dirty="0"/>
              <a:t>NTC: resistance decreases with increasing temp (this case)</a:t>
            </a:r>
          </a:p>
          <a:p>
            <a:pPr lvl="1">
              <a:buFont typeface="Wingdings" panose="05000000000000000000" pitchFamily="2" charset="2"/>
              <a:buChar char="§"/>
            </a:pPr>
            <a:r>
              <a:rPr lang="en-US" sz="1800" dirty="0"/>
              <a:t>PTC: resistance increases with increasing temp</a:t>
            </a:r>
          </a:p>
          <a:p>
            <a:endParaRPr lang="en-US" sz="2200" dirty="0"/>
          </a:p>
          <a:p>
            <a:pPr lvl="1">
              <a:buFont typeface="Wingdings" panose="05000000000000000000" pitchFamily="2" charset="2"/>
              <a:buChar char="§"/>
            </a:pPr>
            <a:endParaRPr lang="en-US" sz="2000" dirty="0"/>
          </a:p>
          <a:p>
            <a:pPr lvl="1"/>
            <a:endParaRPr lang="en-US" sz="1800" dirty="0"/>
          </a:p>
        </p:txBody>
      </p:sp>
      <p:pic>
        <p:nvPicPr>
          <p:cNvPr id="4" name="Picture 3">
            <a:extLst>
              <a:ext uri="{FF2B5EF4-FFF2-40B4-BE49-F238E27FC236}">
                <a16:creationId xmlns:a16="http://schemas.microsoft.com/office/drawing/2014/main" id="{D84FCDF6-6830-4480-A826-A63143E6979A}"/>
              </a:ext>
            </a:extLst>
          </p:cNvPr>
          <p:cNvPicPr>
            <a:picLocks noChangeAspect="1"/>
          </p:cNvPicPr>
          <p:nvPr/>
        </p:nvPicPr>
        <p:blipFill>
          <a:blip r:embed="rId3"/>
          <a:stretch>
            <a:fillRect/>
          </a:stretch>
        </p:blipFill>
        <p:spPr>
          <a:xfrm>
            <a:off x="6955194" y="2103120"/>
            <a:ext cx="3952292" cy="3317102"/>
          </a:xfrm>
          <a:prstGeom prst="rect">
            <a:avLst/>
          </a:prstGeom>
        </p:spPr>
      </p:pic>
    </p:spTree>
    <p:extLst>
      <p:ext uri="{BB962C8B-B14F-4D97-AF65-F5344CB8AC3E}">
        <p14:creationId xmlns:p14="http://schemas.microsoft.com/office/powerpoint/2010/main" val="5074519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ED94F-896A-4BF4-9F60-3D5F1DC8E26A}"/>
              </a:ext>
            </a:extLst>
          </p:cNvPr>
          <p:cNvSpPr>
            <a:spLocks noGrp="1"/>
          </p:cNvSpPr>
          <p:nvPr>
            <p:ph type="title"/>
          </p:nvPr>
        </p:nvSpPr>
        <p:spPr/>
        <p:txBody>
          <a:bodyPr>
            <a:normAutofit/>
          </a:bodyPr>
          <a:lstStyle/>
          <a:p>
            <a:r>
              <a:rPr lang="en-US" sz="2800" dirty="0"/>
              <a:t>Analysis Results: Sampling Rate Limit &amp; Time Constant </a:t>
            </a:r>
          </a:p>
        </p:txBody>
      </p:sp>
      <p:sp>
        <p:nvSpPr>
          <p:cNvPr id="5" name="Text Placeholder 4">
            <a:extLst>
              <a:ext uri="{FF2B5EF4-FFF2-40B4-BE49-F238E27FC236}">
                <a16:creationId xmlns:a16="http://schemas.microsoft.com/office/drawing/2014/main" id="{64CCDFE8-F240-4AA2-B6A1-0E46D13F3B64}"/>
              </a:ext>
            </a:extLst>
          </p:cNvPr>
          <p:cNvSpPr>
            <a:spLocks noGrp="1"/>
          </p:cNvSpPr>
          <p:nvPr>
            <p:ph type="body" idx="1"/>
          </p:nvPr>
        </p:nvSpPr>
        <p:spPr/>
        <p:txBody>
          <a:bodyPr/>
          <a:lstStyle/>
          <a:p>
            <a:r>
              <a:rPr lang="en-US" dirty="0"/>
              <a:t>Sampling Rate Limit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C7BB756-41BF-4082-BF47-83BFFA3B1E0F}"/>
                  </a:ext>
                </a:extLst>
              </p:cNvPr>
              <p:cNvSpPr>
                <a:spLocks noGrp="1"/>
              </p:cNvSpPr>
              <p:nvPr>
                <p:ph sz="half" idx="2"/>
              </p:nvPr>
            </p:nvSpPr>
            <p:spPr/>
            <p:txBody>
              <a:bodyPr/>
              <a:lstStyle/>
              <a:p>
                <a:r>
                  <a:rPr lang="en-US" dirty="0"/>
                  <a:t>Time for a single loop</a:t>
                </a:r>
              </a:p>
              <a:p>
                <a:pPr lvl="1"/>
                <a14:m>
                  <m:oMath xmlns:m="http://schemas.openxmlformats.org/officeDocument/2006/math">
                    <m:r>
                      <a:rPr lang="en-US" i="1" dirty="0" smtClean="0">
                        <a:latin typeface="Cambria Math" panose="02040503050406030204" pitchFamily="18" charset="0"/>
                      </a:rPr>
                      <m:t>12464</m:t>
                    </m:r>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4</m:t>
                    </m:r>
                  </m:oMath>
                </a14:m>
                <a:r>
                  <a:rPr lang="en-US" dirty="0"/>
                  <a:t> microseconds</a:t>
                </a:r>
              </a:p>
              <a:p>
                <a:r>
                  <a:rPr lang="en-US" dirty="0"/>
                  <a:t>Maximum sampling rate</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12464.00 </m:t>
                          </m:r>
                          <m:r>
                            <m:rPr>
                              <m:sty m:val="p"/>
                            </m:rPr>
                            <a:rPr lang="en-US">
                              <a:latin typeface="Cambria Math" panose="02040503050406030204" pitchFamily="18" charset="0"/>
                              <a:ea typeface="Cambria Math" panose="02040503050406030204" pitchFamily="18" charset="0"/>
                            </a:rPr>
                            <m:t>μ</m:t>
                          </m:r>
                          <m:r>
                            <m:rPr>
                              <m:sty m:val="p"/>
                            </m:rPr>
                            <a:rPr lang="en-US" b="0" i="0" smtClean="0">
                              <a:latin typeface="Cambria Math" panose="02040503050406030204" pitchFamily="18" charset="0"/>
                            </a:rPr>
                            <m:t>s</m:t>
                          </m:r>
                        </m:den>
                      </m:f>
                      <m:d>
                        <m:dPr>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r>
                                <a:rPr lang="en-US" b="0" i="1" smtClean="0">
                                  <a:latin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μ</m:t>
                              </m:r>
                              <m:r>
                                <m:rPr>
                                  <m:sty m:val="p"/>
                                </m:rPr>
                                <a:rPr lang="en-US" b="0" i="0" smtClean="0">
                                  <a:latin typeface="Cambria Math" panose="02040503050406030204" pitchFamily="18" charset="0"/>
                                </a:rPr>
                                <m:t>s</m:t>
                              </m:r>
                            </m:num>
                            <m:den>
                              <m:r>
                                <m:rPr>
                                  <m:sty m:val="p"/>
                                </m:rPr>
                                <a:rPr lang="en-US" b="0" i="0" smtClean="0">
                                  <a:latin typeface="Cambria Math" panose="02040503050406030204" pitchFamily="18" charset="0"/>
                                </a:rPr>
                                <m:t>s</m:t>
                              </m:r>
                            </m:den>
                          </m:f>
                        </m:e>
                      </m:d>
                      <m:r>
                        <a:rPr lang="en-US" b="0" i="1" smtClean="0">
                          <a:latin typeface="Cambria Math" panose="02040503050406030204" pitchFamily="18" charset="0"/>
                        </a:rPr>
                        <m:t>=80.231</m:t>
                      </m:r>
                      <m:r>
                        <a:rPr lang="en-US" b="0" i="1" smtClean="0">
                          <a:latin typeface="Cambria Math" panose="02040503050406030204" pitchFamily="18" charset="0"/>
                          <a:ea typeface="Cambria Math" panose="02040503050406030204" pitchFamily="18" charset="0"/>
                        </a:rPr>
                        <m:t>±0.026</m:t>
                      </m:r>
                      <m:r>
                        <a:rPr lang="en-US" b="0" i="1" smtClean="0">
                          <a:latin typeface="Cambria Math" panose="02040503050406030204" pitchFamily="18" charset="0"/>
                        </a:rPr>
                        <m:t> </m:t>
                      </m:r>
                      <m:r>
                        <m:rPr>
                          <m:sty m:val="p"/>
                        </m:rPr>
                        <a:rPr lang="en-US" b="0" i="0" smtClean="0">
                          <a:latin typeface="Cambria Math" panose="02040503050406030204" pitchFamily="18" charset="0"/>
                        </a:rPr>
                        <m:t>Hz</m:t>
                      </m:r>
                    </m:oMath>
                  </m:oMathPara>
                </a14:m>
                <a:endParaRPr lang="en-US" dirty="0"/>
              </a:p>
              <a:p>
                <a:r>
                  <a:rPr lang="en-US" dirty="0"/>
                  <a:t>Set limit to </a:t>
                </a:r>
                <a14:m>
                  <m:oMath xmlns:m="http://schemas.openxmlformats.org/officeDocument/2006/math">
                    <m:r>
                      <a:rPr lang="en-US" b="0" i="1" smtClean="0">
                        <a:latin typeface="Cambria Math" panose="02040503050406030204" pitchFamily="18" charset="0"/>
                      </a:rPr>
                      <m:t>80 </m:t>
                    </m:r>
                    <m:r>
                      <m:rPr>
                        <m:sty m:val="p"/>
                      </m:rPr>
                      <a:rPr lang="en-US" b="0" i="0" smtClean="0">
                        <a:latin typeface="Cambria Math" panose="02040503050406030204" pitchFamily="18" charset="0"/>
                      </a:rPr>
                      <m:t>Hz</m:t>
                    </m:r>
                  </m:oMath>
                </a14:m>
                <a:r>
                  <a:rPr lang="en-US" dirty="0"/>
                  <a:t> (margin of error)</a:t>
                </a:r>
              </a:p>
            </p:txBody>
          </p:sp>
        </mc:Choice>
        <mc:Fallback>
          <p:sp>
            <p:nvSpPr>
              <p:cNvPr id="3" name="Content Placeholder 2">
                <a:extLst>
                  <a:ext uri="{FF2B5EF4-FFF2-40B4-BE49-F238E27FC236}">
                    <a16:creationId xmlns:a16="http://schemas.microsoft.com/office/drawing/2014/main" id="{CC7BB756-41BF-4082-BF47-83BFFA3B1E0F}"/>
                  </a:ext>
                </a:extLst>
              </p:cNvPr>
              <p:cNvSpPr>
                <a:spLocks noGrp="1" noRot="1" noChangeAspect="1" noMove="1" noResize="1" noEditPoints="1" noAdjustHandles="1" noChangeArrowheads="1" noChangeShapeType="1" noTextEdit="1"/>
              </p:cNvSpPr>
              <p:nvPr>
                <p:ph sz="half" idx="2"/>
              </p:nvPr>
            </p:nvSpPr>
            <p:spPr>
              <a:blipFill>
                <a:blip r:embed="rId3"/>
                <a:stretch>
                  <a:fillRect l="-915" t="-963"/>
                </a:stretch>
              </a:blipFill>
            </p:spPr>
            <p:txBody>
              <a:bodyPr/>
              <a:lstStyle/>
              <a:p>
                <a:r>
                  <a:rPr lang="en-US">
                    <a:noFill/>
                  </a:rPr>
                  <a:t> </a:t>
                </a:r>
              </a:p>
            </p:txBody>
          </p:sp>
        </mc:Fallback>
      </mc:AlternateContent>
      <p:sp>
        <p:nvSpPr>
          <p:cNvPr id="6" name="Text Placeholder 5">
            <a:extLst>
              <a:ext uri="{FF2B5EF4-FFF2-40B4-BE49-F238E27FC236}">
                <a16:creationId xmlns:a16="http://schemas.microsoft.com/office/drawing/2014/main" id="{35837C20-4395-4945-BD2A-2B22AE9A5176}"/>
              </a:ext>
            </a:extLst>
          </p:cNvPr>
          <p:cNvSpPr>
            <a:spLocks noGrp="1"/>
          </p:cNvSpPr>
          <p:nvPr>
            <p:ph type="body" sz="quarter" idx="3"/>
          </p:nvPr>
        </p:nvSpPr>
        <p:spPr/>
        <p:txBody>
          <a:bodyPr/>
          <a:lstStyle/>
          <a:p>
            <a:r>
              <a:rPr lang="en-US" dirty="0"/>
              <a:t>Time Constant</a:t>
            </a:r>
          </a:p>
        </p:txBody>
      </p:sp>
      <mc:AlternateContent xmlns:mc="http://schemas.openxmlformats.org/markup-compatibility/2006">
        <mc:Choice xmlns:a14="http://schemas.microsoft.com/office/drawing/2010/main" Requires="a14">
          <p:graphicFrame>
            <p:nvGraphicFramePr>
              <p:cNvPr id="9" name="Table 8">
                <a:extLst>
                  <a:ext uri="{FF2B5EF4-FFF2-40B4-BE49-F238E27FC236}">
                    <a16:creationId xmlns:a16="http://schemas.microsoft.com/office/drawing/2014/main" id="{2707A26E-11F9-4A6E-B795-BC57B8F2A63F}"/>
                  </a:ext>
                </a:extLst>
              </p:cNvPr>
              <p:cNvGraphicFramePr>
                <a:graphicFrameLocks noGrp="1"/>
              </p:cNvGraphicFramePr>
              <p:nvPr>
                <p:extLst>
                  <p:ext uri="{D42A27DB-BD31-4B8C-83A1-F6EECF244321}">
                    <p14:modId xmlns:p14="http://schemas.microsoft.com/office/powerpoint/2010/main" val="3186583200"/>
                  </p:ext>
                </p:extLst>
              </p:nvPr>
            </p:nvGraphicFramePr>
            <p:xfrm>
              <a:off x="5998264" y="2710497"/>
              <a:ext cx="2540263" cy="1429175"/>
            </p:xfrm>
            <a:graphic>
              <a:graphicData uri="http://schemas.openxmlformats.org/drawingml/2006/table">
                <a:tbl>
                  <a:tblPr/>
                  <a:tblGrid>
                    <a:gridCol w="1329925">
                      <a:extLst>
                        <a:ext uri="{9D8B030D-6E8A-4147-A177-3AD203B41FA5}">
                          <a16:colId xmlns:a16="http://schemas.microsoft.com/office/drawing/2014/main" val="1029780009"/>
                        </a:ext>
                      </a:extLst>
                    </a:gridCol>
                    <a:gridCol w="1210338">
                      <a:extLst>
                        <a:ext uri="{9D8B030D-6E8A-4147-A177-3AD203B41FA5}">
                          <a16:colId xmlns:a16="http://schemas.microsoft.com/office/drawing/2014/main" val="3937761882"/>
                        </a:ext>
                      </a:extLst>
                    </a:gridCol>
                  </a:tblGrid>
                  <a:tr h="285835">
                    <a:tc>
                      <a:txBody>
                        <a:bodyPr/>
                        <a:lstStyle/>
                        <a:p>
                          <a:pPr algn="ctr" fontAlgn="b"/>
                          <a:r>
                            <a:rPr lang="en-US" sz="1700" b="1" i="0" u="none" strike="noStrike">
                              <a:solidFill>
                                <a:srgbClr val="000000"/>
                              </a:solidFill>
                              <a:effectLst/>
                              <a:latin typeface="Cambria" panose="02040503050406030204" pitchFamily="18" charset="0"/>
                              <a:ea typeface="Cambria" panose="02040503050406030204" pitchFamily="18" charset="0"/>
                            </a:rPr>
                            <a:t>Trial </a:t>
                          </a:r>
                        </a:p>
                      </a:txBody>
                      <a:tcPr marL="11910" marR="11910" marT="11910"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14:m>
                            <m:oMathPara xmlns:m="http://schemas.openxmlformats.org/officeDocument/2006/math">
                              <m:oMathParaPr>
                                <m:jc m:val="centerGroup"/>
                              </m:oMathParaPr>
                              <m:oMath xmlns:m="http://schemas.openxmlformats.org/officeDocument/2006/math">
                                <m:r>
                                  <a:rPr lang="en-US" sz="1700" b="1" i="1" u="none" strike="noStrike" dirty="0" smtClean="0">
                                    <a:solidFill>
                                      <a:srgbClr val="000000"/>
                                    </a:solidFill>
                                    <a:effectLst/>
                                    <a:latin typeface="Cambria Math" panose="02040503050406030204" pitchFamily="18" charset="0"/>
                                    <a:ea typeface="Cambria" panose="02040503050406030204" pitchFamily="18" charset="0"/>
                                  </a:rPr>
                                  <m:t>𝝉</m:t>
                                </m:r>
                              </m:oMath>
                            </m:oMathPara>
                          </a14:m>
                          <a:endParaRPr lang="en-US" sz="1700" b="1" i="0" u="none" strike="noStrike" dirty="0">
                            <a:solidFill>
                              <a:srgbClr val="000000"/>
                            </a:solidFill>
                            <a:effectLst/>
                            <a:latin typeface="Cambria" panose="02040503050406030204" pitchFamily="18" charset="0"/>
                            <a:ea typeface="Cambria" panose="02040503050406030204" pitchFamily="18" charset="0"/>
                          </a:endParaRPr>
                        </a:p>
                      </a:txBody>
                      <a:tcPr marL="11910" marR="11910" marT="11910"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0395669"/>
                      </a:ext>
                    </a:extLst>
                  </a:tr>
                  <a:tr h="285835">
                    <a:tc>
                      <a:txBody>
                        <a:bodyPr/>
                        <a:lstStyle/>
                        <a:p>
                          <a:pPr algn="ctr" fontAlgn="b"/>
                          <a:r>
                            <a:rPr lang="en-US" sz="1700" b="0" i="0" u="none" strike="noStrike">
                              <a:solidFill>
                                <a:srgbClr val="000000"/>
                              </a:solidFill>
                              <a:effectLst/>
                              <a:latin typeface="Cambria" panose="02040503050406030204" pitchFamily="18" charset="0"/>
                              <a:ea typeface="Cambria" panose="02040503050406030204" pitchFamily="18" charset="0"/>
                            </a:rPr>
                            <a:t>1</a:t>
                          </a:r>
                        </a:p>
                      </a:txBody>
                      <a:tcPr marL="11910" marR="11910" marT="11910" marB="0" anchor="b">
                        <a:lnL>
                          <a:noFill/>
                        </a:lnL>
                        <a:lnR>
                          <a:noFill/>
                        </a:lnR>
                        <a:lnT w="12700" cap="flat" cmpd="sng" algn="ctr">
                          <a:solidFill>
                            <a:schemeClr val="tx1"/>
                          </a:solidFill>
                          <a:prstDash val="solid"/>
                          <a:round/>
                          <a:headEnd type="none" w="med" len="med"/>
                          <a:tailEnd type="none" w="med" len="med"/>
                        </a:lnT>
                        <a:lnB>
                          <a:noFill/>
                        </a:lnB>
                        <a:solidFill>
                          <a:srgbClr val="D9D9D9"/>
                        </a:solidFill>
                      </a:tcPr>
                    </a:tc>
                    <a:tc>
                      <a:txBody>
                        <a:bodyPr/>
                        <a:lstStyle/>
                        <a:p>
                          <a:pPr algn="ctr" fontAlgn="b"/>
                          <a:r>
                            <a:rPr lang="en-US" sz="1700" b="0" i="0" u="none" strike="noStrike" dirty="0">
                              <a:solidFill>
                                <a:srgbClr val="000000"/>
                              </a:solidFill>
                              <a:effectLst/>
                              <a:latin typeface="Cambria" panose="02040503050406030204" pitchFamily="18" charset="0"/>
                              <a:ea typeface="Cambria" panose="02040503050406030204" pitchFamily="18" charset="0"/>
                            </a:rPr>
                            <a:t>10.39s</a:t>
                          </a:r>
                        </a:p>
                      </a:txBody>
                      <a:tcPr marL="11910" marR="11910" marT="11910" marB="0" anchor="b">
                        <a:lnL>
                          <a:noFill/>
                        </a:lnL>
                        <a:lnR>
                          <a:noFill/>
                        </a:lnR>
                        <a:lnT w="12700" cap="flat" cmpd="sng" algn="ctr">
                          <a:solidFill>
                            <a:schemeClr val="tx1"/>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1962010190"/>
                      </a:ext>
                    </a:extLst>
                  </a:tr>
                  <a:tr h="285835">
                    <a:tc>
                      <a:txBody>
                        <a:bodyPr/>
                        <a:lstStyle/>
                        <a:p>
                          <a:pPr algn="ctr" fontAlgn="b"/>
                          <a:r>
                            <a:rPr lang="en-US" sz="1700" b="0" i="0" u="none" strike="noStrike">
                              <a:solidFill>
                                <a:srgbClr val="000000"/>
                              </a:solidFill>
                              <a:effectLst/>
                              <a:latin typeface="Cambria" panose="02040503050406030204" pitchFamily="18" charset="0"/>
                              <a:ea typeface="Cambria" panose="02040503050406030204" pitchFamily="18" charset="0"/>
                            </a:rPr>
                            <a:t>2</a:t>
                          </a:r>
                        </a:p>
                      </a:txBody>
                      <a:tcPr marL="11910" marR="11910" marT="11910" marB="0" anchor="b">
                        <a:lnL>
                          <a:noFill/>
                        </a:lnL>
                        <a:lnR>
                          <a:noFill/>
                        </a:lnR>
                        <a:lnT>
                          <a:noFill/>
                        </a:lnT>
                        <a:lnB>
                          <a:noFill/>
                        </a:lnB>
                      </a:tcPr>
                    </a:tc>
                    <a:tc>
                      <a:txBody>
                        <a:bodyPr/>
                        <a:lstStyle/>
                        <a:p>
                          <a:pPr algn="ctr" fontAlgn="b"/>
                          <a:r>
                            <a:rPr lang="en-US" sz="1700" b="0" i="0" u="none" strike="noStrike" dirty="0">
                              <a:solidFill>
                                <a:srgbClr val="000000"/>
                              </a:solidFill>
                              <a:effectLst/>
                              <a:latin typeface="Cambria" panose="02040503050406030204" pitchFamily="18" charset="0"/>
                              <a:ea typeface="Cambria" panose="02040503050406030204" pitchFamily="18" charset="0"/>
                            </a:rPr>
                            <a:t>8.76s</a:t>
                          </a:r>
                        </a:p>
                      </a:txBody>
                      <a:tcPr marL="11910" marR="11910" marT="11910" marB="0" anchor="b">
                        <a:lnL>
                          <a:noFill/>
                        </a:lnL>
                        <a:lnR>
                          <a:noFill/>
                        </a:lnR>
                        <a:lnT>
                          <a:noFill/>
                        </a:lnT>
                        <a:lnB>
                          <a:noFill/>
                        </a:lnB>
                      </a:tcPr>
                    </a:tc>
                    <a:extLst>
                      <a:ext uri="{0D108BD9-81ED-4DB2-BD59-A6C34878D82A}">
                        <a16:rowId xmlns:a16="http://schemas.microsoft.com/office/drawing/2014/main" val="1671939370"/>
                      </a:ext>
                    </a:extLst>
                  </a:tr>
                  <a:tr h="285835">
                    <a:tc>
                      <a:txBody>
                        <a:bodyPr/>
                        <a:lstStyle/>
                        <a:p>
                          <a:pPr algn="ctr" fontAlgn="b"/>
                          <a:r>
                            <a:rPr lang="en-US" sz="1700" b="0" i="0" u="none" strike="noStrike">
                              <a:solidFill>
                                <a:srgbClr val="000000"/>
                              </a:solidFill>
                              <a:effectLst/>
                              <a:latin typeface="Cambria" panose="02040503050406030204" pitchFamily="18" charset="0"/>
                              <a:ea typeface="Cambria" panose="02040503050406030204" pitchFamily="18" charset="0"/>
                            </a:rPr>
                            <a:t>3</a:t>
                          </a:r>
                        </a:p>
                      </a:txBody>
                      <a:tcPr marL="11910" marR="11910" marT="11910" marB="0" anchor="b">
                        <a:lnL>
                          <a:noFill/>
                        </a:lnL>
                        <a:lnR>
                          <a:noFill/>
                        </a:lnR>
                        <a:lnT>
                          <a:noFill/>
                        </a:lnT>
                        <a:lnB w="12700" cap="flat" cmpd="sng" algn="ctr">
                          <a:solidFill>
                            <a:schemeClr val="tx1"/>
                          </a:solidFill>
                          <a:prstDash val="solid"/>
                          <a:round/>
                          <a:headEnd type="none" w="med" len="med"/>
                          <a:tailEnd type="none" w="med" len="med"/>
                        </a:lnB>
                        <a:solidFill>
                          <a:srgbClr val="D9D9D9"/>
                        </a:solidFill>
                      </a:tcPr>
                    </a:tc>
                    <a:tc>
                      <a:txBody>
                        <a:bodyPr/>
                        <a:lstStyle/>
                        <a:p>
                          <a:pPr algn="ctr" fontAlgn="b"/>
                          <a:r>
                            <a:rPr lang="en-US" sz="1700" b="0" i="0" u="none" strike="noStrike" dirty="0">
                              <a:solidFill>
                                <a:srgbClr val="000000"/>
                              </a:solidFill>
                              <a:effectLst/>
                              <a:latin typeface="Cambria" panose="02040503050406030204" pitchFamily="18" charset="0"/>
                              <a:ea typeface="Cambria" panose="02040503050406030204" pitchFamily="18" charset="0"/>
                            </a:rPr>
                            <a:t>9.42s</a:t>
                          </a:r>
                        </a:p>
                      </a:txBody>
                      <a:tcPr marL="11910" marR="11910" marT="11910" marB="0" anchor="b">
                        <a:lnL>
                          <a:noFill/>
                        </a:lnL>
                        <a:lnR>
                          <a:noFill/>
                        </a:lnR>
                        <a:lnT>
                          <a:noFill/>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431539022"/>
                      </a:ext>
                    </a:extLst>
                  </a:tr>
                  <a:tr h="285835">
                    <a:tc>
                      <a:txBody>
                        <a:bodyPr/>
                        <a:lstStyle/>
                        <a:p>
                          <a:pPr algn="ctr" fontAlgn="b"/>
                          <a:r>
                            <a:rPr lang="en-US" sz="1700" b="0" i="0" u="none" strike="noStrike" dirty="0">
                              <a:solidFill>
                                <a:srgbClr val="000000"/>
                              </a:solidFill>
                              <a:effectLst/>
                              <a:latin typeface="Cambria" panose="02040503050406030204" pitchFamily="18" charset="0"/>
                              <a:ea typeface="Cambria" panose="02040503050406030204" pitchFamily="18" charset="0"/>
                            </a:rPr>
                            <a:t>Avg</a:t>
                          </a:r>
                        </a:p>
                      </a:txBody>
                      <a:tcPr marL="11910" marR="11910" marT="11910"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14:m>
                            <m:oMath xmlns:m="http://schemas.openxmlformats.org/officeDocument/2006/math">
                              <m:r>
                                <a:rPr lang="en-US" sz="1700" b="0" i="1" u="none" strike="noStrike" dirty="0" smtClean="0">
                                  <a:solidFill>
                                    <a:srgbClr val="000000"/>
                                  </a:solidFill>
                                  <a:effectLst/>
                                  <a:latin typeface="Cambria Math" panose="02040503050406030204" pitchFamily="18" charset="0"/>
                                  <a:ea typeface="Cambria" panose="02040503050406030204" pitchFamily="18" charset="0"/>
                                </a:rPr>
                                <m:t>9.52</m:t>
                              </m:r>
                              <m:r>
                                <a:rPr lang="en-US" sz="1700" b="0" i="1" u="none" strike="noStrike" dirty="0" smtClean="0">
                                  <a:solidFill>
                                    <a:srgbClr val="000000"/>
                                  </a:solidFill>
                                  <a:effectLst/>
                                  <a:latin typeface="Cambria Math" panose="02040503050406030204" pitchFamily="18" charset="0"/>
                                  <a:ea typeface="Cambria Math" panose="02040503050406030204" pitchFamily="18" charset="0"/>
                                </a:rPr>
                                <m:t>±0.39</m:t>
                              </m:r>
                            </m:oMath>
                          </a14:m>
                          <a:r>
                            <a:rPr lang="en-US" sz="1700" b="0" i="0" u="none" strike="noStrike" dirty="0">
                              <a:solidFill>
                                <a:srgbClr val="000000"/>
                              </a:solidFill>
                              <a:effectLst/>
                              <a:latin typeface="Cambria" panose="02040503050406030204" pitchFamily="18" charset="0"/>
                              <a:ea typeface="Cambria" panose="02040503050406030204" pitchFamily="18" charset="0"/>
                            </a:rPr>
                            <a:t>s</a:t>
                          </a:r>
                        </a:p>
                      </a:txBody>
                      <a:tcPr marL="11910" marR="11910" marT="11910"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1630243"/>
                      </a:ext>
                    </a:extLst>
                  </a:tr>
                </a:tbl>
              </a:graphicData>
            </a:graphic>
          </p:graphicFrame>
        </mc:Choice>
        <mc:Fallback>
          <p:graphicFrame>
            <p:nvGraphicFramePr>
              <p:cNvPr id="9" name="Table 8">
                <a:extLst>
                  <a:ext uri="{FF2B5EF4-FFF2-40B4-BE49-F238E27FC236}">
                    <a16:creationId xmlns:a16="http://schemas.microsoft.com/office/drawing/2014/main" id="{2707A26E-11F9-4A6E-B795-BC57B8F2A63F}"/>
                  </a:ext>
                </a:extLst>
              </p:cNvPr>
              <p:cNvGraphicFramePr>
                <a:graphicFrameLocks noGrp="1"/>
              </p:cNvGraphicFramePr>
              <p:nvPr>
                <p:extLst>
                  <p:ext uri="{D42A27DB-BD31-4B8C-83A1-F6EECF244321}">
                    <p14:modId xmlns:p14="http://schemas.microsoft.com/office/powerpoint/2010/main" val="3186583200"/>
                  </p:ext>
                </p:extLst>
              </p:nvPr>
            </p:nvGraphicFramePr>
            <p:xfrm>
              <a:off x="5998264" y="2710497"/>
              <a:ext cx="2540263" cy="1429175"/>
            </p:xfrm>
            <a:graphic>
              <a:graphicData uri="http://schemas.openxmlformats.org/drawingml/2006/table">
                <a:tbl>
                  <a:tblPr/>
                  <a:tblGrid>
                    <a:gridCol w="1329925">
                      <a:extLst>
                        <a:ext uri="{9D8B030D-6E8A-4147-A177-3AD203B41FA5}">
                          <a16:colId xmlns:a16="http://schemas.microsoft.com/office/drawing/2014/main" val="1029780009"/>
                        </a:ext>
                      </a:extLst>
                    </a:gridCol>
                    <a:gridCol w="1210338">
                      <a:extLst>
                        <a:ext uri="{9D8B030D-6E8A-4147-A177-3AD203B41FA5}">
                          <a16:colId xmlns:a16="http://schemas.microsoft.com/office/drawing/2014/main" val="3937761882"/>
                        </a:ext>
                      </a:extLst>
                    </a:gridCol>
                  </a:tblGrid>
                  <a:tr h="285835">
                    <a:tc>
                      <a:txBody>
                        <a:bodyPr/>
                        <a:lstStyle/>
                        <a:p>
                          <a:pPr algn="ctr" fontAlgn="b"/>
                          <a:r>
                            <a:rPr lang="en-US" sz="1700" b="1" i="0" u="none" strike="noStrike">
                              <a:solidFill>
                                <a:srgbClr val="000000"/>
                              </a:solidFill>
                              <a:effectLst/>
                              <a:latin typeface="Cambria" panose="02040503050406030204" pitchFamily="18" charset="0"/>
                              <a:ea typeface="Cambria" panose="02040503050406030204" pitchFamily="18" charset="0"/>
                            </a:rPr>
                            <a:t>Trial </a:t>
                          </a:r>
                        </a:p>
                      </a:txBody>
                      <a:tcPr marL="11910" marR="11910" marT="11910"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11910" marR="11910" marT="11910"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10050" t="-12766" r="-503" b="-444681"/>
                          </a:stretch>
                        </a:blipFill>
                      </a:tcPr>
                    </a:tc>
                    <a:extLst>
                      <a:ext uri="{0D108BD9-81ED-4DB2-BD59-A6C34878D82A}">
                        <a16:rowId xmlns:a16="http://schemas.microsoft.com/office/drawing/2014/main" val="490395669"/>
                      </a:ext>
                    </a:extLst>
                  </a:tr>
                  <a:tr h="285835">
                    <a:tc>
                      <a:txBody>
                        <a:bodyPr/>
                        <a:lstStyle/>
                        <a:p>
                          <a:pPr algn="ctr" fontAlgn="b"/>
                          <a:r>
                            <a:rPr lang="en-US" sz="1700" b="0" i="0" u="none" strike="noStrike">
                              <a:solidFill>
                                <a:srgbClr val="000000"/>
                              </a:solidFill>
                              <a:effectLst/>
                              <a:latin typeface="Cambria" panose="02040503050406030204" pitchFamily="18" charset="0"/>
                              <a:ea typeface="Cambria" panose="02040503050406030204" pitchFamily="18" charset="0"/>
                            </a:rPr>
                            <a:t>1</a:t>
                          </a:r>
                        </a:p>
                      </a:txBody>
                      <a:tcPr marL="11910" marR="11910" marT="11910" marB="0" anchor="b">
                        <a:lnL>
                          <a:noFill/>
                        </a:lnL>
                        <a:lnR>
                          <a:noFill/>
                        </a:lnR>
                        <a:lnT w="12700" cap="flat" cmpd="sng" algn="ctr">
                          <a:solidFill>
                            <a:schemeClr val="tx1"/>
                          </a:solidFill>
                          <a:prstDash val="solid"/>
                          <a:round/>
                          <a:headEnd type="none" w="med" len="med"/>
                          <a:tailEnd type="none" w="med" len="med"/>
                        </a:lnT>
                        <a:lnB>
                          <a:noFill/>
                        </a:lnB>
                        <a:solidFill>
                          <a:srgbClr val="D9D9D9"/>
                        </a:solidFill>
                      </a:tcPr>
                    </a:tc>
                    <a:tc>
                      <a:txBody>
                        <a:bodyPr/>
                        <a:lstStyle/>
                        <a:p>
                          <a:pPr algn="ctr" fontAlgn="b"/>
                          <a:r>
                            <a:rPr lang="en-US" sz="1700" b="0" i="0" u="none" strike="noStrike" dirty="0">
                              <a:solidFill>
                                <a:srgbClr val="000000"/>
                              </a:solidFill>
                              <a:effectLst/>
                              <a:latin typeface="Cambria" panose="02040503050406030204" pitchFamily="18" charset="0"/>
                              <a:ea typeface="Cambria" panose="02040503050406030204" pitchFamily="18" charset="0"/>
                            </a:rPr>
                            <a:t>10.39s</a:t>
                          </a:r>
                        </a:p>
                      </a:txBody>
                      <a:tcPr marL="11910" marR="11910" marT="11910" marB="0" anchor="b">
                        <a:lnL>
                          <a:noFill/>
                        </a:lnL>
                        <a:lnR>
                          <a:noFill/>
                        </a:lnR>
                        <a:lnT w="12700" cap="flat" cmpd="sng" algn="ctr">
                          <a:solidFill>
                            <a:schemeClr val="tx1"/>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1962010190"/>
                      </a:ext>
                    </a:extLst>
                  </a:tr>
                  <a:tr h="285835">
                    <a:tc>
                      <a:txBody>
                        <a:bodyPr/>
                        <a:lstStyle/>
                        <a:p>
                          <a:pPr algn="ctr" fontAlgn="b"/>
                          <a:r>
                            <a:rPr lang="en-US" sz="1700" b="0" i="0" u="none" strike="noStrike">
                              <a:solidFill>
                                <a:srgbClr val="000000"/>
                              </a:solidFill>
                              <a:effectLst/>
                              <a:latin typeface="Cambria" panose="02040503050406030204" pitchFamily="18" charset="0"/>
                              <a:ea typeface="Cambria" panose="02040503050406030204" pitchFamily="18" charset="0"/>
                            </a:rPr>
                            <a:t>2</a:t>
                          </a:r>
                        </a:p>
                      </a:txBody>
                      <a:tcPr marL="11910" marR="11910" marT="11910" marB="0" anchor="b">
                        <a:lnL>
                          <a:noFill/>
                        </a:lnL>
                        <a:lnR>
                          <a:noFill/>
                        </a:lnR>
                        <a:lnT>
                          <a:noFill/>
                        </a:lnT>
                        <a:lnB>
                          <a:noFill/>
                        </a:lnB>
                      </a:tcPr>
                    </a:tc>
                    <a:tc>
                      <a:txBody>
                        <a:bodyPr/>
                        <a:lstStyle/>
                        <a:p>
                          <a:pPr algn="ctr" fontAlgn="b"/>
                          <a:r>
                            <a:rPr lang="en-US" sz="1700" b="0" i="0" u="none" strike="noStrike" dirty="0">
                              <a:solidFill>
                                <a:srgbClr val="000000"/>
                              </a:solidFill>
                              <a:effectLst/>
                              <a:latin typeface="Cambria" panose="02040503050406030204" pitchFamily="18" charset="0"/>
                              <a:ea typeface="Cambria" panose="02040503050406030204" pitchFamily="18" charset="0"/>
                            </a:rPr>
                            <a:t>8.76s</a:t>
                          </a:r>
                        </a:p>
                      </a:txBody>
                      <a:tcPr marL="11910" marR="11910" marT="11910" marB="0" anchor="b">
                        <a:lnL>
                          <a:noFill/>
                        </a:lnL>
                        <a:lnR>
                          <a:noFill/>
                        </a:lnR>
                        <a:lnT>
                          <a:noFill/>
                        </a:lnT>
                        <a:lnB>
                          <a:noFill/>
                        </a:lnB>
                      </a:tcPr>
                    </a:tc>
                    <a:extLst>
                      <a:ext uri="{0D108BD9-81ED-4DB2-BD59-A6C34878D82A}">
                        <a16:rowId xmlns:a16="http://schemas.microsoft.com/office/drawing/2014/main" val="1671939370"/>
                      </a:ext>
                    </a:extLst>
                  </a:tr>
                  <a:tr h="285835">
                    <a:tc>
                      <a:txBody>
                        <a:bodyPr/>
                        <a:lstStyle/>
                        <a:p>
                          <a:pPr algn="ctr" fontAlgn="b"/>
                          <a:r>
                            <a:rPr lang="en-US" sz="1700" b="0" i="0" u="none" strike="noStrike">
                              <a:solidFill>
                                <a:srgbClr val="000000"/>
                              </a:solidFill>
                              <a:effectLst/>
                              <a:latin typeface="Cambria" panose="02040503050406030204" pitchFamily="18" charset="0"/>
                              <a:ea typeface="Cambria" panose="02040503050406030204" pitchFamily="18" charset="0"/>
                            </a:rPr>
                            <a:t>3</a:t>
                          </a:r>
                        </a:p>
                      </a:txBody>
                      <a:tcPr marL="11910" marR="11910" marT="11910" marB="0" anchor="b">
                        <a:lnL>
                          <a:noFill/>
                        </a:lnL>
                        <a:lnR>
                          <a:noFill/>
                        </a:lnR>
                        <a:lnT>
                          <a:noFill/>
                        </a:lnT>
                        <a:lnB w="12700" cap="flat" cmpd="sng" algn="ctr">
                          <a:solidFill>
                            <a:schemeClr val="tx1"/>
                          </a:solidFill>
                          <a:prstDash val="solid"/>
                          <a:round/>
                          <a:headEnd type="none" w="med" len="med"/>
                          <a:tailEnd type="none" w="med" len="med"/>
                        </a:lnB>
                        <a:solidFill>
                          <a:srgbClr val="D9D9D9"/>
                        </a:solidFill>
                      </a:tcPr>
                    </a:tc>
                    <a:tc>
                      <a:txBody>
                        <a:bodyPr/>
                        <a:lstStyle/>
                        <a:p>
                          <a:pPr algn="ctr" fontAlgn="b"/>
                          <a:r>
                            <a:rPr lang="en-US" sz="1700" b="0" i="0" u="none" strike="noStrike" dirty="0">
                              <a:solidFill>
                                <a:srgbClr val="000000"/>
                              </a:solidFill>
                              <a:effectLst/>
                              <a:latin typeface="Cambria" panose="02040503050406030204" pitchFamily="18" charset="0"/>
                              <a:ea typeface="Cambria" panose="02040503050406030204" pitchFamily="18" charset="0"/>
                            </a:rPr>
                            <a:t>9.42s</a:t>
                          </a:r>
                        </a:p>
                      </a:txBody>
                      <a:tcPr marL="11910" marR="11910" marT="11910" marB="0" anchor="b">
                        <a:lnL>
                          <a:noFill/>
                        </a:lnL>
                        <a:lnR>
                          <a:noFill/>
                        </a:lnR>
                        <a:lnT>
                          <a:noFill/>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431539022"/>
                      </a:ext>
                    </a:extLst>
                  </a:tr>
                  <a:tr h="285835">
                    <a:tc>
                      <a:txBody>
                        <a:bodyPr/>
                        <a:lstStyle/>
                        <a:p>
                          <a:pPr algn="ctr" fontAlgn="b"/>
                          <a:r>
                            <a:rPr lang="en-US" sz="1700" b="0" i="0" u="none" strike="noStrike" dirty="0">
                              <a:solidFill>
                                <a:srgbClr val="000000"/>
                              </a:solidFill>
                              <a:effectLst/>
                              <a:latin typeface="Cambria" panose="02040503050406030204" pitchFamily="18" charset="0"/>
                              <a:ea typeface="Cambria" panose="02040503050406030204" pitchFamily="18" charset="0"/>
                            </a:rPr>
                            <a:t>Avg</a:t>
                          </a:r>
                        </a:p>
                      </a:txBody>
                      <a:tcPr marL="11910" marR="11910" marT="11910"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11910" marR="11910" marT="11910"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10050" t="-414894" r="-503" b="-42553"/>
                          </a:stretch>
                        </a:blipFill>
                      </a:tcPr>
                    </a:tc>
                    <a:extLst>
                      <a:ext uri="{0D108BD9-81ED-4DB2-BD59-A6C34878D82A}">
                        <a16:rowId xmlns:a16="http://schemas.microsoft.com/office/drawing/2014/main" val="4001630243"/>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10" name="Table 9">
                <a:extLst>
                  <a:ext uri="{FF2B5EF4-FFF2-40B4-BE49-F238E27FC236}">
                    <a16:creationId xmlns:a16="http://schemas.microsoft.com/office/drawing/2014/main" id="{691A7DAD-8747-4EF8-BA27-3F66410BE5DA}"/>
                  </a:ext>
                </a:extLst>
              </p:cNvPr>
              <p:cNvGraphicFramePr>
                <a:graphicFrameLocks noGrp="1"/>
              </p:cNvGraphicFramePr>
              <p:nvPr>
                <p:extLst>
                  <p:ext uri="{D42A27DB-BD31-4B8C-83A1-F6EECF244321}">
                    <p14:modId xmlns:p14="http://schemas.microsoft.com/office/powerpoint/2010/main" val="2085524170"/>
                  </p:ext>
                </p:extLst>
              </p:nvPr>
            </p:nvGraphicFramePr>
            <p:xfrm>
              <a:off x="8998975" y="2710496"/>
              <a:ext cx="2673719" cy="1429175"/>
            </p:xfrm>
            <a:graphic>
              <a:graphicData uri="http://schemas.openxmlformats.org/drawingml/2006/table">
                <a:tbl>
                  <a:tblPr/>
                  <a:tblGrid>
                    <a:gridCol w="1329925">
                      <a:extLst>
                        <a:ext uri="{9D8B030D-6E8A-4147-A177-3AD203B41FA5}">
                          <a16:colId xmlns:a16="http://schemas.microsoft.com/office/drawing/2014/main" val="1029780009"/>
                        </a:ext>
                      </a:extLst>
                    </a:gridCol>
                    <a:gridCol w="1343794">
                      <a:extLst>
                        <a:ext uri="{9D8B030D-6E8A-4147-A177-3AD203B41FA5}">
                          <a16:colId xmlns:a16="http://schemas.microsoft.com/office/drawing/2014/main" val="3937761882"/>
                        </a:ext>
                      </a:extLst>
                    </a:gridCol>
                  </a:tblGrid>
                  <a:tr h="285835">
                    <a:tc>
                      <a:txBody>
                        <a:bodyPr/>
                        <a:lstStyle/>
                        <a:p>
                          <a:pPr algn="ctr" fontAlgn="b"/>
                          <a:r>
                            <a:rPr lang="en-US" sz="1700" b="1" i="0" u="none" strike="noStrike">
                              <a:solidFill>
                                <a:srgbClr val="000000"/>
                              </a:solidFill>
                              <a:effectLst/>
                              <a:latin typeface="Cambria" panose="02040503050406030204" pitchFamily="18" charset="0"/>
                              <a:ea typeface="Cambria" panose="02040503050406030204" pitchFamily="18" charset="0"/>
                            </a:rPr>
                            <a:t>Trial </a:t>
                          </a:r>
                        </a:p>
                      </a:txBody>
                      <a:tcPr marL="11910" marR="11910" marT="11910"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14:m>
                            <m:oMathPara xmlns:m="http://schemas.openxmlformats.org/officeDocument/2006/math">
                              <m:oMathParaPr>
                                <m:jc m:val="centerGroup"/>
                              </m:oMathParaPr>
                              <m:oMath xmlns:m="http://schemas.openxmlformats.org/officeDocument/2006/math">
                                <m:r>
                                  <a:rPr lang="en-US" sz="1700" b="1" i="1" u="none" strike="noStrike" dirty="0" smtClean="0">
                                    <a:solidFill>
                                      <a:srgbClr val="000000"/>
                                    </a:solidFill>
                                    <a:effectLst/>
                                    <a:latin typeface="Cambria Math" panose="02040503050406030204" pitchFamily="18" charset="0"/>
                                    <a:ea typeface="Cambria" panose="02040503050406030204" pitchFamily="18" charset="0"/>
                                  </a:rPr>
                                  <m:t>𝝉</m:t>
                                </m:r>
                              </m:oMath>
                            </m:oMathPara>
                          </a14:m>
                          <a:endParaRPr lang="en-US" sz="1700" b="1" i="0" u="none" strike="noStrike" dirty="0">
                            <a:solidFill>
                              <a:srgbClr val="000000"/>
                            </a:solidFill>
                            <a:effectLst/>
                            <a:latin typeface="Cambria" panose="02040503050406030204" pitchFamily="18" charset="0"/>
                            <a:ea typeface="Cambria" panose="02040503050406030204" pitchFamily="18" charset="0"/>
                          </a:endParaRPr>
                        </a:p>
                      </a:txBody>
                      <a:tcPr marL="11910" marR="11910" marT="11910"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0395669"/>
                      </a:ext>
                    </a:extLst>
                  </a:tr>
                  <a:tr h="285835">
                    <a:tc>
                      <a:txBody>
                        <a:bodyPr/>
                        <a:lstStyle/>
                        <a:p>
                          <a:pPr algn="ctr" fontAlgn="b"/>
                          <a:r>
                            <a:rPr lang="en-US" sz="1700" b="0" i="0" u="none" strike="noStrike">
                              <a:solidFill>
                                <a:srgbClr val="000000"/>
                              </a:solidFill>
                              <a:effectLst/>
                              <a:latin typeface="Cambria" panose="02040503050406030204" pitchFamily="18" charset="0"/>
                              <a:ea typeface="Cambria" panose="02040503050406030204" pitchFamily="18" charset="0"/>
                            </a:rPr>
                            <a:t>1</a:t>
                          </a:r>
                        </a:p>
                      </a:txBody>
                      <a:tcPr marL="11910" marR="11910" marT="11910" marB="0" anchor="b">
                        <a:lnL>
                          <a:noFill/>
                        </a:lnL>
                        <a:lnR>
                          <a:noFill/>
                        </a:lnR>
                        <a:lnT w="12700" cap="flat" cmpd="sng" algn="ctr">
                          <a:solidFill>
                            <a:schemeClr val="tx1"/>
                          </a:solidFill>
                          <a:prstDash val="solid"/>
                          <a:round/>
                          <a:headEnd type="none" w="med" len="med"/>
                          <a:tailEnd type="none" w="med" len="med"/>
                        </a:lnT>
                        <a:lnB>
                          <a:noFill/>
                        </a:lnB>
                        <a:solidFill>
                          <a:srgbClr val="D9D9D9"/>
                        </a:solidFill>
                      </a:tcPr>
                    </a:tc>
                    <a:tc>
                      <a:txBody>
                        <a:bodyPr/>
                        <a:lstStyle/>
                        <a:p>
                          <a:pPr algn="ctr" fontAlgn="b"/>
                          <a:r>
                            <a:rPr lang="en-US" sz="1700" b="0" i="0" u="none" strike="noStrike" dirty="0">
                              <a:solidFill>
                                <a:srgbClr val="000000"/>
                              </a:solidFill>
                              <a:effectLst/>
                              <a:latin typeface="Cambria" panose="02040503050406030204" pitchFamily="18" charset="0"/>
                              <a:ea typeface="Cambria" panose="02040503050406030204" pitchFamily="18" charset="0"/>
                            </a:rPr>
                            <a:t>10.48s</a:t>
                          </a:r>
                        </a:p>
                      </a:txBody>
                      <a:tcPr marL="11910" marR="11910" marT="11910" marB="0" anchor="b">
                        <a:lnL>
                          <a:noFill/>
                        </a:lnL>
                        <a:lnR>
                          <a:noFill/>
                        </a:lnR>
                        <a:lnT w="12700" cap="flat" cmpd="sng" algn="ctr">
                          <a:solidFill>
                            <a:schemeClr val="tx1"/>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1962010190"/>
                      </a:ext>
                    </a:extLst>
                  </a:tr>
                  <a:tr h="285835">
                    <a:tc>
                      <a:txBody>
                        <a:bodyPr/>
                        <a:lstStyle/>
                        <a:p>
                          <a:pPr algn="ctr" fontAlgn="b"/>
                          <a:r>
                            <a:rPr lang="en-US" sz="1700" b="0" i="0" u="none" strike="noStrike" dirty="0">
                              <a:solidFill>
                                <a:srgbClr val="000000"/>
                              </a:solidFill>
                              <a:effectLst/>
                              <a:latin typeface="Cambria" panose="02040503050406030204" pitchFamily="18" charset="0"/>
                              <a:ea typeface="Cambria" panose="02040503050406030204" pitchFamily="18" charset="0"/>
                            </a:rPr>
                            <a:t>2</a:t>
                          </a:r>
                        </a:p>
                      </a:txBody>
                      <a:tcPr marL="11910" marR="11910" marT="11910" marB="0" anchor="b">
                        <a:lnL>
                          <a:noFill/>
                        </a:lnL>
                        <a:lnR>
                          <a:noFill/>
                        </a:lnR>
                        <a:lnT>
                          <a:noFill/>
                        </a:lnT>
                        <a:lnB>
                          <a:noFill/>
                        </a:lnB>
                      </a:tcPr>
                    </a:tc>
                    <a:tc>
                      <a:txBody>
                        <a:bodyPr/>
                        <a:lstStyle/>
                        <a:p>
                          <a:pPr algn="ctr" fontAlgn="b"/>
                          <a:r>
                            <a:rPr lang="en-US" sz="1700" b="0" i="0" u="none" strike="noStrike" dirty="0">
                              <a:solidFill>
                                <a:srgbClr val="000000"/>
                              </a:solidFill>
                              <a:effectLst/>
                              <a:latin typeface="Cambria" panose="02040503050406030204" pitchFamily="18" charset="0"/>
                              <a:ea typeface="Cambria" panose="02040503050406030204" pitchFamily="18" charset="0"/>
                            </a:rPr>
                            <a:t>9.73s</a:t>
                          </a:r>
                        </a:p>
                      </a:txBody>
                      <a:tcPr marL="11910" marR="11910" marT="11910" marB="0" anchor="b">
                        <a:lnL>
                          <a:noFill/>
                        </a:lnL>
                        <a:lnR>
                          <a:noFill/>
                        </a:lnR>
                        <a:lnT>
                          <a:noFill/>
                        </a:lnT>
                        <a:lnB>
                          <a:noFill/>
                        </a:lnB>
                      </a:tcPr>
                    </a:tc>
                    <a:extLst>
                      <a:ext uri="{0D108BD9-81ED-4DB2-BD59-A6C34878D82A}">
                        <a16:rowId xmlns:a16="http://schemas.microsoft.com/office/drawing/2014/main" val="1671939370"/>
                      </a:ext>
                    </a:extLst>
                  </a:tr>
                  <a:tr h="285835">
                    <a:tc>
                      <a:txBody>
                        <a:bodyPr/>
                        <a:lstStyle/>
                        <a:p>
                          <a:pPr algn="ctr" fontAlgn="b"/>
                          <a:r>
                            <a:rPr lang="en-US" sz="1700" b="0" i="0" u="none" strike="noStrike">
                              <a:solidFill>
                                <a:srgbClr val="000000"/>
                              </a:solidFill>
                              <a:effectLst/>
                              <a:latin typeface="Cambria" panose="02040503050406030204" pitchFamily="18" charset="0"/>
                              <a:ea typeface="Cambria" panose="02040503050406030204" pitchFamily="18" charset="0"/>
                            </a:rPr>
                            <a:t>3</a:t>
                          </a:r>
                        </a:p>
                      </a:txBody>
                      <a:tcPr marL="11910" marR="11910" marT="11910" marB="0" anchor="b">
                        <a:lnL>
                          <a:noFill/>
                        </a:lnL>
                        <a:lnR>
                          <a:noFill/>
                        </a:lnR>
                        <a:lnT>
                          <a:noFill/>
                        </a:lnT>
                        <a:lnB w="12700" cap="flat" cmpd="sng" algn="ctr">
                          <a:solidFill>
                            <a:schemeClr val="tx1"/>
                          </a:solidFill>
                          <a:prstDash val="solid"/>
                          <a:round/>
                          <a:headEnd type="none" w="med" len="med"/>
                          <a:tailEnd type="none" w="med" len="med"/>
                        </a:lnB>
                        <a:solidFill>
                          <a:srgbClr val="D9D9D9"/>
                        </a:solidFill>
                      </a:tcPr>
                    </a:tc>
                    <a:tc>
                      <a:txBody>
                        <a:bodyPr/>
                        <a:lstStyle/>
                        <a:p>
                          <a:pPr algn="ctr" fontAlgn="b"/>
                          <a:r>
                            <a:rPr lang="en-US" sz="1700" b="0" i="0" u="none" strike="noStrike" dirty="0">
                              <a:solidFill>
                                <a:srgbClr val="000000"/>
                              </a:solidFill>
                              <a:effectLst/>
                              <a:latin typeface="Cambria" panose="02040503050406030204" pitchFamily="18" charset="0"/>
                              <a:ea typeface="Cambria" panose="02040503050406030204" pitchFamily="18" charset="0"/>
                            </a:rPr>
                            <a:t>9.92s</a:t>
                          </a:r>
                        </a:p>
                      </a:txBody>
                      <a:tcPr marL="11910" marR="11910" marT="11910" marB="0" anchor="b">
                        <a:lnL>
                          <a:noFill/>
                        </a:lnL>
                        <a:lnR>
                          <a:noFill/>
                        </a:lnR>
                        <a:lnT>
                          <a:noFill/>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431539022"/>
                      </a:ext>
                    </a:extLst>
                  </a:tr>
                  <a:tr h="285835">
                    <a:tc>
                      <a:txBody>
                        <a:bodyPr/>
                        <a:lstStyle/>
                        <a:p>
                          <a:pPr algn="ctr" fontAlgn="b"/>
                          <a:r>
                            <a:rPr lang="en-US" sz="1700" b="0" i="0" u="none" strike="noStrike" dirty="0">
                              <a:solidFill>
                                <a:srgbClr val="000000"/>
                              </a:solidFill>
                              <a:effectLst/>
                              <a:latin typeface="Cambria" panose="02040503050406030204" pitchFamily="18" charset="0"/>
                              <a:ea typeface="Cambria" panose="02040503050406030204" pitchFamily="18" charset="0"/>
                            </a:rPr>
                            <a:t>Avg</a:t>
                          </a:r>
                        </a:p>
                      </a:txBody>
                      <a:tcPr marL="11910" marR="11910" marT="11910"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14:m>
                            <m:oMath xmlns:m="http://schemas.openxmlformats.org/officeDocument/2006/math">
                              <m:r>
                                <a:rPr lang="en-US" sz="1700" b="0" i="1" u="none" strike="noStrike" dirty="0" smtClean="0">
                                  <a:solidFill>
                                    <a:srgbClr val="000000"/>
                                  </a:solidFill>
                                  <a:effectLst/>
                                  <a:latin typeface="Cambria Math" panose="02040503050406030204" pitchFamily="18" charset="0"/>
                                  <a:ea typeface="Cambria" panose="02040503050406030204" pitchFamily="18" charset="0"/>
                                </a:rPr>
                                <m:t>10.04</m:t>
                              </m:r>
                              <m:r>
                                <a:rPr lang="en-US" sz="1700" b="0" i="1" u="none" strike="noStrike" dirty="0" smtClean="0">
                                  <a:solidFill>
                                    <a:srgbClr val="000000"/>
                                  </a:solidFill>
                                  <a:effectLst/>
                                  <a:latin typeface="Cambria Math" panose="02040503050406030204" pitchFamily="18" charset="0"/>
                                  <a:ea typeface="Cambria Math" panose="02040503050406030204" pitchFamily="18" charset="0"/>
                                </a:rPr>
                                <m:t>±0.18</m:t>
                              </m:r>
                            </m:oMath>
                          </a14:m>
                          <a:r>
                            <a:rPr lang="en-US" sz="1700" b="0" i="0" u="none" strike="noStrike" dirty="0">
                              <a:solidFill>
                                <a:srgbClr val="000000"/>
                              </a:solidFill>
                              <a:effectLst/>
                              <a:latin typeface="Cambria" panose="02040503050406030204" pitchFamily="18" charset="0"/>
                              <a:ea typeface="Cambria" panose="02040503050406030204" pitchFamily="18" charset="0"/>
                            </a:rPr>
                            <a:t>s</a:t>
                          </a:r>
                        </a:p>
                      </a:txBody>
                      <a:tcPr marL="11910" marR="11910" marT="11910"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1630243"/>
                      </a:ext>
                    </a:extLst>
                  </a:tr>
                </a:tbl>
              </a:graphicData>
            </a:graphic>
          </p:graphicFrame>
        </mc:Choice>
        <mc:Fallback>
          <p:graphicFrame>
            <p:nvGraphicFramePr>
              <p:cNvPr id="10" name="Table 9">
                <a:extLst>
                  <a:ext uri="{FF2B5EF4-FFF2-40B4-BE49-F238E27FC236}">
                    <a16:creationId xmlns:a16="http://schemas.microsoft.com/office/drawing/2014/main" id="{691A7DAD-8747-4EF8-BA27-3F66410BE5DA}"/>
                  </a:ext>
                </a:extLst>
              </p:cNvPr>
              <p:cNvGraphicFramePr>
                <a:graphicFrameLocks noGrp="1"/>
              </p:cNvGraphicFramePr>
              <p:nvPr>
                <p:extLst>
                  <p:ext uri="{D42A27DB-BD31-4B8C-83A1-F6EECF244321}">
                    <p14:modId xmlns:p14="http://schemas.microsoft.com/office/powerpoint/2010/main" val="2085524170"/>
                  </p:ext>
                </p:extLst>
              </p:nvPr>
            </p:nvGraphicFramePr>
            <p:xfrm>
              <a:off x="8998975" y="2710496"/>
              <a:ext cx="2673719" cy="1429175"/>
            </p:xfrm>
            <a:graphic>
              <a:graphicData uri="http://schemas.openxmlformats.org/drawingml/2006/table">
                <a:tbl>
                  <a:tblPr/>
                  <a:tblGrid>
                    <a:gridCol w="1329925">
                      <a:extLst>
                        <a:ext uri="{9D8B030D-6E8A-4147-A177-3AD203B41FA5}">
                          <a16:colId xmlns:a16="http://schemas.microsoft.com/office/drawing/2014/main" val="1029780009"/>
                        </a:ext>
                      </a:extLst>
                    </a:gridCol>
                    <a:gridCol w="1343794">
                      <a:extLst>
                        <a:ext uri="{9D8B030D-6E8A-4147-A177-3AD203B41FA5}">
                          <a16:colId xmlns:a16="http://schemas.microsoft.com/office/drawing/2014/main" val="3937761882"/>
                        </a:ext>
                      </a:extLst>
                    </a:gridCol>
                  </a:tblGrid>
                  <a:tr h="285835">
                    <a:tc>
                      <a:txBody>
                        <a:bodyPr/>
                        <a:lstStyle/>
                        <a:p>
                          <a:pPr algn="ctr" fontAlgn="b"/>
                          <a:r>
                            <a:rPr lang="en-US" sz="1700" b="1" i="0" u="none" strike="noStrike">
                              <a:solidFill>
                                <a:srgbClr val="000000"/>
                              </a:solidFill>
                              <a:effectLst/>
                              <a:latin typeface="Cambria" panose="02040503050406030204" pitchFamily="18" charset="0"/>
                              <a:ea typeface="Cambria" panose="02040503050406030204" pitchFamily="18" charset="0"/>
                            </a:rPr>
                            <a:t>Trial </a:t>
                          </a:r>
                        </a:p>
                      </a:txBody>
                      <a:tcPr marL="11910" marR="11910" marT="11910"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11910" marR="11910" marT="11910"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98643" t="-12766" r="-452" b="-444681"/>
                          </a:stretch>
                        </a:blipFill>
                      </a:tcPr>
                    </a:tc>
                    <a:extLst>
                      <a:ext uri="{0D108BD9-81ED-4DB2-BD59-A6C34878D82A}">
                        <a16:rowId xmlns:a16="http://schemas.microsoft.com/office/drawing/2014/main" val="490395669"/>
                      </a:ext>
                    </a:extLst>
                  </a:tr>
                  <a:tr h="285835">
                    <a:tc>
                      <a:txBody>
                        <a:bodyPr/>
                        <a:lstStyle/>
                        <a:p>
                          <a:pPr algn="ctr" fontAlgn="b"/>
                          <a:r>
                            <a:rPr lang="en-US" sz="1700" b="0" i="0" u="none" strike="noStrike">
                              <a:solidFill>
                                <a:srgbClr val="000000"/>
                              </a:solidFill>
                              <a:effectLst/>
                              <a:latin typeface="Cambria" panose="02040503050406030204" pitchFamily="18" charset="0"/>
                              <a:ea typeface="Cambria" panose="02040503050406030204" pitchFamily="18" charset="0"/>
                            </a:rPr>
                            <a:t>1</a:t>
                          </a:r>
                        </a:p>
                      </a:txBody>
                      <a:tcPr marL="11910" marR="11910" marT="11910" marB="0" anchor="b">
                        <a:lnL>
                          <a:noFill/>
                        </a:lnL>
                        <a:lnR>
                          <a:noFill/>
                        </a:lnR>
                        <a:lnT w="12700" cap="flat" cmpd="sng" algn="ctr">
                          <a:solidFill>
                            <a:schemeClr val="tx1"/>
                          </a:solidFill>
                          <a:prstDash val="solid"/>
                          <a:round/>
                          <a:headEnd type="none" w="med" len="med"/>
                          <a:tailEnd type="none" w="med" len="med"/>
                        </a:lnT>
                        <a:lnB>
                          <a:noFill/>
                        </a:lnB>
                        <a:solidFill>
                          <a:srgbClr val="D9D9D9"/>
                        </a:solidFill>
                      </a:tcPr>
                    </a:tc>
                    <a:tc>
                      <a:txBody>
                        <a:bodyPr/>
                        <a:lstStyle/>
                        <a:p>
                          <a:pPr algn="ctr" fontAlgn="b"/>
                          <a:r>
                            <a:rPr lang="en-US" sz="1700" b="0" i="0" u="none" strike="noStrike" dirty="0">
                              <a:solidFill>
                                <a:srgbClr val="000000"/>
                              </a:solidFill>
                              <a:effectLst/>
                              <a:latin typeface="Cambria" panose="02040503050406030204" pitchFamily="18" charset="0"/>
                              <a:ea typeface="Cambria" panose="02040503050406030204" pitchFamily="18" charset="0"/>
                            </a:rPr>
                            <a:t>10.48s</a:t>
                          </a:r>
                        </a:p>
                      </a:txBody>
                      <a:tcPr marL="11910" marR="11910" marT="11910" marB="0" anchor="b">
                        <a:lnL>
                          <a:noFill/>
                        </a:lnL>
                        <a:lnR>
                          <a:noFill/>
                        </a:lnR>
                        <a:lnT w="12700" cap="flat" cmpd="sng" algn="ctr">
                          <a:solidFill>
                            <a:schemeClr val="tx1"/>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1962010190"/>
                      </a:ext>
                    </a:extLst>
                  </a:tr>
                  <a:tr h="285835">
                    <a:tc>
                      <a:txBody>
                        <a:bodyPr/>
                        <a:lstStyle/>
                        <a:p>
                          <a:pPr algn="ctr" fontAlgn="b"/>
                          <a:r>
                            <a:rPr lang="en-US" sz="1700" b="0" i="0" u="none" strike="noStrike" dirty="0">
                              <a:solidFill>
                                <a:srgbClr val="000000"/>
                              </a:solidFill>
                              <a:effectLst/>
                              <a:latin typeface="Cambria" panose="02040503050406030204" pitchFamily="18" charset="0"/>
                              <a:ea typeface="Cambria" panose="02040503050406030204" pitchFamily="18" charset="0"/>
                            </a:rPr>
                            <a:t>2</a:t>
                          </a:r>
                        </a:p>
                      </a:txBody>
                      <a:tcPr marL="11910" marR="11910" marT="11910" marB="0" anchor="b">
                        <a:lnL>
                          <a:noFill/>
                        </a:lnL>
                        <a:lnR>
                          <a:noFill/>
                        </a:lnR>
                        <a:lnT>
                          <a:noFill/>
                        </a:lnT>
                        <a:lnB>
                          <a:noFill/>
                        </a:lnB>
                      </a:tcPr>
                    </a:tc>
                    <a:tc>
                      <a:txBody>
                        <a:bodyPr/>
                        <a:lstStyle/>
                        <a:p>
                          <a:pPr algn="ctr" fontAlgn="b"/>
                          <a:r>
                            <a:rPr lang="en-US" sz="1700" b="0" i="0" u="none" strike="noStrike" dirty="0">
                              <a:solidFill>
                                <a:srgbClr val="000000"/>
                              </a:solidFill>
                              <a:effectLst/>
                              <a:latin typeface="Cambria" panose="02040503050406030204" pitchFamily="18" charset="0"/>
                              <a:ea typeface="Cambria" panose="02040503050406030204" pitchFamily="18" charset="0"/>
                            </a:rPr>
                            <a:t>9.73s</a:t>
                          </a:r>
                        </a:p>
                      </a:txBody>
                      <a:tcPr marL="11910" marR="11910" marT="11910" marB="0" anchor="b">
                        <a:lnL>
                          <a:noFill/>
                        </a:lnL>
                        <a:lnR>
                          <a:noFill/>
                        </a:lnR>
                        <a:lnT>
                          <a:noFill/>
                        </a:lnT>
                        <a:lnB>
                          <a:noFill/>
                        </a:lnB>
                      </a:tcPr>
                    </a:tc>
                    <a:extLst>
                      <a:ext uri="{0D108BD9-81ED-4DB2-BD59-A6C34878D82A}">
                        <a16:rowId xmlns:a16="http://schemas.microsoft.com/office/drawing/2014/main" val="1671939370"/>
                      </a:ext>
                    </a:extLst>
                  </a:tr>
                  <a:tr h="285835">
                    <a:tc>
                      <a:txBody>
                        <a:bodyPr/>
                        <a:lstStyle/>
                        <a:p>
                          <a:pPr algn="ctr" fontAlgn="b"/>
                          <a:r>
                            <a:rPr lang="en-US" sz="1700" b="0" i="0" u="none" strike="noStrike">
                              <a:solidFill>
                                <a:srgbClr val="000000"/>
                              </a:solidFill>
                              <a:effectLst/>
                              <a:latin typeface="Cambria" panose="02040503050406030204" pitchFamily="18" charset="0"/>
                              <a:ea typeface="Cambria" panose="02040503050406030204" pitchFamily="18" charset="0"/>
                            </a:rPr>
                            <a:t>3</a:t>
                          </a:r>
                        </a:p>
                      </a:txBody>
                      <a:tcPr marL="11910" marR="11910" marT="11910" marB="0" anchor="b">
                        <a:lnL>
                          <a:noFill/>
                        </a:lnL>
                        <a:lnR>
                          <a:noFill/>
                        </a:lnR>
                        <a:lnT>
                          <a:noFill/>
                        </a:lnT>
                        <a:lnB w="12700" cap="flat" cmpd="sng" algn="ctr">
                          <a:solidFill>
                            <a:schemeClr val="tx1"/>
                          </a:solidFill>
                          <a:prstDash val="solid"/>
                          <a:round/>
                          <a:headEnd type="none" w="med" len="med"/>
                          <a:tailEnd type="none" w="med" len="med"/>
                        </a:lnB>
                        <a:solidFill>
                          <a:srgbClr val="D9D9D9"/>
                        </a:solidFill>
                      </a:tcPr>
                    </a:tc>
                    <a:tc>
                      <a:txBody>
                        <a:bodyPr/>
                        <a:lstStyle/>
                        <a:p>
                          <a:pPr algn="ctr" fontAlgn="b"/>
                          <a:r>
                            <a:rPr lang="en-US" sz="1700" b="0" i="0" u="none" strike="noStrike" dirty="0">
                              <a:solidFill>
                                <a:srgbClr val="000000"/>
                              </a:solidFill>
                              <a:effectLst/>
                              <a:latin typeface="Cambria" panose="02040503050406030204" pitchFamily="18" charset="0"/>
                              <a:ea typeface="Cambria" panose="02040503050406030204" pitchFamily="18" charset="0"/>
                            </a:rPr>
                            <a:t>9.92s</a:t>
                          </a:r>
                        </a:p>
                      </a:txBody>
                      <a:tcPr marL="11910" marR="11910" marT="11910" marB="0" anchor="b">
                        <a:lnL>
                          <a:noFill/>
                        </a:lnL>
                        <a:lnR>
                          <a:noFill/>
                        </a:lnR>
                        <a:lnT>
                          <a:noFill/>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431539022"/>
                      </a:ext>
                    </a:extLst>
                  </a:tr>
                  <a:tr h="285835">
                    <a:tc>
                      <a:txBody>
                        <a:bodyPr/>
                        <a:lstStyle/>
                        <a:p>
                          <a:pPr algn="ctr" fontAlgn="b"/>
                          <a:r>
                            <a:rPr lang="en-US" sz="1700" b="0" i="0" u="none" strike="noStrike" dirty="0">
                              <a:solidFill>
                                <a:srgbClr val="000000"/>
                              </a:solidFill>
                              <a:effectLst/>
                              <a:latin typeface="Cambria" panose="02040503050406030204" pitchFamily="18" charset="0"/>
                              <a:ea typeface="Cambria" panose="02040503050406030204" pitchFamily="18" charset="0"/>
                            </a:rPr>
                            <a:t>Avg</a:t>
                          </a:r>
                        </a:p>
                      </a:txBody>
                      <a:tcPr marL="11910" marR="11910" marT="11910"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11910" marR="11910" marT="11910"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98643" t="-414894" r="-452" b="-42553"/>
                          </a:stretch>
                        </a:blipFill>
                      </a:tcPr>
                    </a:tc>
                    <a:extLst>
                      <a:ext uri="{0D108BD9-81ED-4DB2-BD59-A6C34878D82A}">
                        <a16:rowId xmlns:a16="http://schemas.microsoft.com/office/drawing/2014/main" val="4001630243"/>
                      </a:ext>
                    </a:extLst>
                  </a:tr>
                </a:tbl>
              </a:graphicData>
            </a:graphic>
          </p:graphicFrame>
        </mc:Fallback>
      </mc:AlternateContent>
      <p:sp>
        <p:nvSpPr>
          <p:cNvPr id="11" name="TextBox 10">
            <a:extLst>
              <a:ext uri="{FF2B5EF4-FFF2-40B4-BE49-F238E27FC236}">
                <a16:creationId xmlns:a16="http://schemas.microsoft.com/office/drawing/2014/main" id="{459E21A1-A70F-466C-9F1F-B46A262314FF}"/>
              </a:ext>
            </a:extLst>
          </p:cNvPr>
          <p:cNvSpPr txBox="1"/>
          <p:nvPr/>
        </p:nvSpPr>
        <p:spPr>
          <a:xfrm>
            <a:off x="5998264" y="4189718"/>
            <a:ext cx="2073564" cy="369332"/>
          </a:xfrm>
          <a:prstGeom prst="rect">
            <a:avLst/>
          </a:prstGeom>
          <a:noFill/>
        </p:spPr>
        <p:txBody>
          <a:bodyPr wrap="square" rtlCol="0">
            <a:spAutoFit/>
          </a:bodyPr>
          <a:lstStyle/>
          <a:p>
            <a:r>
              <a:rPr lang="en-US" dirty="0"/>
              <a:t>Cold to Ambient</a:t>
            </a:r>
          </a:p>
        </p:txBody>
      </p:sp>
      <p:sp>
        <p:nvSpPr>
          <p:cNvPr id="12" name="TextBox 11">
            <a:extLst>
              <a:ext uri="{FF2B5EF4-FFF2-40B4-BE49-F238E27FC236}">
                <a16:creationId xmlns:a16="http://schemas.microsoft.com/office/drawing/2014/main" id="{1DBC4FCC-E4FB-467A-B6FF-C1A78322DBD0}"/>
              </a:ext>
            </a:extLst>
          </p:cNvPr>
          <p:cNvSpPr txBox="1"/>
          <p:nvPr/>
        </p:nvSpPr>
        <p:spPr>
          <a:xfrm>
            <a:off x="8998975" y="4198890"/>
            <a:ext cx="2073564" cy="369332"/>
          </a:xfrm>
          <a:prstGeom prst="rect">
            <a:avLst/>
          </a:prstGeom>
          <a:noFill/>
        </p:spPr>
        <p:txBody>
          <a:bodyPr wrap="square" rtlCol="0">
            <a:spAutoFit/>
          </a:bodyPr>
          <a:lstStyle/>
          <a:p>
            <a:r>
              <a:rPr lang="en-US" dirty="0"/>
              <a:t>Hot to Ambient</a:t>
            </a:r>
          </a:p>
        </p:txBody>
      </p:sp>
      <p:cxnSp>
        <p:nvCxnSpPr>
          <p:cNvPr id="14" name="Straight Connector 13">
            <a:extLst>
              <a:ext uri="{FF2B5EF4-FFF2-40B4-BE49-F238E27FC236}">
                <a16:creationId xmlns:a16="http://schemas.microsoft.com/office/drawing/2014/main" id="{E795A69D-A275-4909-8638-BC59349AD3B9}"/>
              </a:ext>
            </a:extLst>
          </p:cNvPr>
          <p:cNvCxnSpPr/>
          <p:nvPr/>
        </p:nvCxnSpPr>
        <p:spPr>
          <a:xfrm>
            <a:off x="6502405" y="4747491"/>
            <a:ext cx="0" cy="144087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02613C7-CC0E-4E44-A159-BDFC30A9606C}"/>
              </a:ext>
            </a:extLst>
          </p:cNvPr>
          <p:cNvCxnSpPr/>
          <p:nvPr/>
        </p:nvCxnSpPr>
        <p:spPr>
          <a:xfrm>
            <a:off x="6283226" y="5956297"/>
            <a:ext cx="23317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5B485E0-0C7B-4AB4-8D84-80EE63342205}"/>
                  </a:ext>
                </a:extLst>
              </p:cNvPr>
              <p:cNvSpPr txBox="1"/>
              <p:nvPr/>
            </p:nvSpPr>
            <p:spPr>
              <a:xfrm>
                <a:off x="8701405" y="5771631"/>
                <a:ext cx="35310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𝑡</m:t>
                      </m:r>
                    </m:oMath>
                  </m:oMathPara>
                </a14:m>
                <a:endParaRPr lang="en-US" dirty="0"/>
              </a:p>
            </p:txBody>
          </p:sp>
        </mc:Choice>
        <mc:Fallback xmlns="">
          <p:sp>
            <p:nvSpPr>
              <p:cNvPr id="19" name="TextBox 18">
                <a:extLst>
                  <a:ext uri="{FF2B5EF4-FFF2-40B4-BE49-F238E27FC236}">
                    <a16:creationId xmlns:a16="http://schemas.microsoft.com/office/drawing/2014/main" id="{35B485E0-0C7B-4AB4-8D84-80EE63342205}"/>
                  </a:ext>
                </a:extLst>
              </p:cNvPr>
              <p:cNvSpPr txBox="1">
                <a:spLocks noRot="1" noChangeAspect="1" noMove="1" noResize="1" noEditPoints="1" noAdjustHandles="1" noChangeArrowheads="1" noChangeShapeType="1" noTextEdit="1"/>
              </p:cNvSpPr>
              <p:nvPr/>
            </p:nvSpPr>
            <p:spPr>
              <a:xfrm>
                <a:off x="8701405" y="5771631"/>
                <a:ext cx="353104"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1EC78A5-D4AA-4161-BEDB-B1730D9B98C6}"/>
                  </a:ext>
                </a:extLst>
              </p:cNvPr>
              <p:cNvSpPr txBox="1"/>
              <p:nvPr/>
            </p:nvSpPr>
            <p:spPr>
              <a:xfrm>
                <a:off x="6149301" y="4659141"/>
                <a:ext cx="35310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𝑇</m:t>
                      </m:r>
                    </m:oMath>
                  </m:oMathPara>
                </a14:m>
                <a:endParaRPr lang="en-US" dirty="0"/>
              </a:p>
            </p:txBody>
          </p:sp>
        </mc:Choice>
        <mc:Fallback xmlns="">
          <p:sp>
            <p:nvSpPr>
              <p:cNvPr id="20" name="TextBox 19">
                <a:extLst>
                  <a:ext uri="{FF2B5EF4-FFF2-40B4-BE49-F238E27FC236}">
                    <a16:creationId xmlns:a16="http://schemas.microsoft.com/office/drawing/2014/main" id="{31EC78A5-D4AA-4161-BEDB-B1730D9B98C6}"/>
                  </a:ext>
                </a:extLst>
              </p:cNvPr>
              <p:cNvSpPr txBox="1">
                <a:spLocks noRot="1" noChangeAspect="1" noMove="1" noResize="1" noEditPoints="1" noAdjustHandles="1" noChangeArrowheads="1" noChangeShapeType="1" noTextEdit="1"/>
              </p:cNvSpPr>
              <p:nvPr/>
            </p:nvSpPr>
            <p:spPr>
              <a:xfrm>
                <a:off x="6149301" y="4659141"/>
                <a:ext cx="353104" cy="369332"/>
              </a:xfrm>
              <a:prstGeom prst="rect">
                <a:avLst/>
              </a:prstGeom>
              <a:blipFill>
                <a:blip r:embed="rId7"/>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003B1438-349B-4447-9FBF-52511949069F}"/>
              </a:ext>
            </a:extLst>
          </p:cNvPr>
          <p:cNvCxnSpPr/>
          <p:nvPr/>
        </p:nvCxnSpPr>
        <p:spPr>
          <a:xfrm>
            <a:off x="9342582" y="4747490"/>
            <a:ext cx="0" cy="144087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97A2D71-479F-4F4F-B467-7C543E4D7A20}"/>
              </a:ext>
            </a:extLst>
          </p:cNvPr>
          <p:cNvCxnSpPr/>
          <p:nvPr/>
        </p:nvCxnSpPr>
        <p:spPr>
          <a:xfrm>
            <a:off x="9123403" y="5956296"/>
            <a:ext cx="23317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C7FA781-1B97-456D-96D5-CAA49853ADC3}"/>
                  </a:ext>
                </a:extLst>
              </p:cNvPr>
              <p:cNvSpPr txBox="1"/>
              <p:nvPr/>
            </p:nvSpPr>
            <p:spPr>
              <a:xfrm>
                <a:off x="11476929" y="5771630"/>
                <a:ext cx="35310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𝑡</m:t>
                      </m:r>
                    </m:oMath>
                  </m:oMathPara>
                </a14:m>
                <a:endParaRPr lang="en-US" dirty="0"/>
              </a:p>
            </p:txBody>
          </p:sp>
        </mc:Choice>
        <mc:Fallback xmlns="">
          <p:sp>
            <p:nvSpPr>
              <p:cNvPr id="26" name="TextBox 25">
                <a:extLst>
                  <a:ext uri="{FF2B5EF4-FFF2-40B4-BE49-F238E27FC236}">
                    <a16:creationId xmlns:a16="http://schemas.microsoft.com/office/drawing/2014/main" id="{DC7FA781-1B97-456D-96D5-CAA49853ADC3}"/>
                  </a:ext>
                </a:extLst>
              </p:cNvPr>
              <p:cNvSpPr txBox="1">
                <a:spLocks noRot="1" noChangeAspect="1" noMove="1" noResize="1" noEditPoints="1" noAdjustHandles="1" noChangeArrowheads="1" noChangeShapeType="1" noTextEdit="1"/>
              </p:cNvSpPr>
              <p:nvPr/>
            </p:nvSpPr>
            <p:spPr>
              <a:xfrm>
                <a:off x="11476929" y="5771630"/>
                <a:ext cx="35310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13F2C0A-B1EF-4906-86B8-964858AF0320}"/>
                  </a:ext>
                </a:extLst>
              </p:cNvPr>
              <p:cNvSpPr txBox="1"/>
              <p:nvPr/>
            </p:nvSpPr>
            <p:spPr>
              <a:xfrm>
                <a:off x="8989478" y="4659140"/>
                <a:ext cx="35310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𝑇</m:t>
                      </m:r>
                    </m:oMath>
                  </m:oMathPara>
                </a14:m>
                <a:endParaRPr lang="en-US" dirty="0"/>
              </a:p>
            </p:txBody>
          </p:sp>
        </mc:Choice>
        <mc:Fallback xmlns="">
          <p:sp>
            <p:nvSpPr>
              <p:cNvPr id="27" name="TextBox 26">
                <a:extLst>
                  <a:ext uri="{FF2B5EF4-FFF2-40B4-BE49-F238E27FC236}">
                    <a16:creationId xmlns:a16="http://schemas.microsoft.com/office/drawing/2014/main" id="{B13F2C0A-B1EF-4906-86B8-964858AF0320}"/>
                  </a:ext>
                </a:extLst>
              </p:cNvPr>
              <p:cNvSpPr txBox="1">
                <a:spLocks noRot="1" noChangeAspect="1" noMove="1" noResize="1" noEditPoints="1" noAdjustHandles="1" noChangeArrowheads="1" noChangeShapeType="1" noTextEdit="1"/>
              </p:cNvSpPr>
              <p:nvPr/>
            </p:nvSpPr>
            <p:spPr>
              <a:xfrm>
                <a:off x="8989478" y="4659140"/>
                <a:ext cx="353104" cy="369332"/>
              </a:xfrm>
              <a:prstGeom prst="rect">
                <a:avLst/>
              </a:prstGeom>
              <a:blipFill>
                <a:blip r:embed="rId9"/>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588BAC44-56A1-48C7-B168-6D8D3D94E29A}"/>
              </a:ext>
            </a:extLst>
          </p:cNvPr>
          <p:cNvCxnSpPr/>
          <p:nvPr/>
        </p:nvCxnSpPr>
        <p:spPr>
          <a:xfrm>
            <a:off x="6283226" y="5387009"/>
            <a:ext cx="5193703" cy="0"/>
          </a:xfrm>
          <a:prstGeom prst="line">
            <a:avLst/>
          </a:prstGeom>
          <a:ln w="19050">
            <a:solidFill>
              <a:srgbClr val="FF0000"/>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6179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92A7C-6231-4BC9-B45B-EA9F23B6F35E}"/>
              </a:ext>
            </a:extLst>
          </p:cNvPr>
          <p:cNvSpPr>
            <a:spLocks noGrp="1"/>
          </p:cNvSpPr>
          <p:nvPr>
            <p:ph type="title"/>
          </p:nvPr>
        </p:nvSpPr>
        <p:spPr>
          <a:xfrm>
            <a:off x="638175" y="642594"/>
            <a:ext cx="10058400" cy="1371600"/>
          </a:xfrm>
        </p:spPr>
        <p:txBody>
          <a:bodyPr/>
          <a:lstStyle/>
          <a:p>
            <a:r>
              <a:rPr lang="en-US" dirty="0"/>
              <a:t>Error Analysis: Temperature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D8B61F7-ED41-4D22-B2B5-3E13B133D1EB}"/>
                  </a:ext>
                </a:extLst>
              </p:cNvPr>
              <p:cNvSpPr>
                <a:spLocks noGrp="1"/>
              </p:cNvSpPr>
              <p:nvPr>
                <p:ph idx="1"/>
              </p:nvPr>
            </p:nvSpPr>
            <p:spPr/>
            <p:txBody>
              <a:bodyPr>
                <a:normAutofit fontScale="77500" lnSpcReduction="20000"/>
              </a:bodyPr>
              <a:lstStyle/>
              <a:p>
                <a:r>
                  <a:rPr lang="en-US" dirty="0"/>
                  <a:t>Propagation of Uncertainty</a:t>
                </a:r>
              </a:p>
              <a:p>
                <a:pPr lvl="1"/>
                <a:r>
                  <a:rPr lang="en-US" dirty="0"/>
                  <a:t>Thermistor Resistance from Voltage Divider Equation</a:t>
                </a:r>
              </a:p>
              <a:p>
                <a:pPr lvl="2"/>
                <a:r>
                  <a:rPr lang="en-US" dirty="0"/>
                  <a:t>Given uncertainties</a:t>
                </a:r>
              </a:p>
              <a:p>
                <a:pPr lvl="3"/>
                <a:r>
                  <a:rPr lang="en-US" dirty="0"/>
                  <a:t>Known Resistor: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10 </m:t>
                    </m:r>
                    <m:r>
                      <m:rPr>
                        <m:sty m:val="p"/>
                      </m:rPr>
                      <a:rPr lang="el-GR" b="0" i="1" smtClean="0">
                        <a:latin typeface="Cambria Math" panose="02040503050406030204" pitchFamily="18" charset="0"/>
                        <a:ea typeface="Cambria Math" panose="02040503050406030204" pitchFamily="18" charset="0"/>
                      </a:rPr>
                      <m:t>Ω</m:t>
                    </m:r>
                  </m:oMath>
                </a14:m>
                <a:endParaRPr lang="en-US" dirty="0"/>
              </a:p>
              <a:p>
                <a:pPr lvl="3"/>
                <a:r>
                  <a:rPr lang="en-US" dirty="0"/>
                  <a:t>Voltages: </a:t>
                </a:r>
                <a14:m>
                  <m:oMath xmlns:m="http://schemas.openxmlformats.org/officeDocument/2006/math">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LSB</m:t>
                    </m:r>
                  </m:oMath>
                </a14:m>
                <a:endParaRPr lang="en-US" b="0" dirty="0">
                  <a:ea typeface="Cambria Math" panose="02040503050406030204" pitchFamily="18" charset="0"/>
                </a:endParaRPr>
              </a:p>
              <a:p>
                <a:pPr lvl="1"/>
                <a:r>
                  <a:rPr lang="en-US" dirty="0"/>
                  <a:t>S-H coefficients</a:t>
                </a:r>
              </a:p>
              <a:p>
                <a:pPr lvl="2"/>
                <a:r>
                  <a:rPr lang="en-US" dirty="0"/>
                  <a:t>Ref. Thermometer Temps: </a:t>
                </a:r>
                <a14:m>
                  <m:oMath xmlns:m="http://schemas.openxmlformats.org/officeDocument/2006/math">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0.1 </m:t>
                    </m:r>
                    <m:r>
                      <m:rPr>
                        <m:sty m:val="p"/>
                      </m:rPr>
                      <a:rPr lang="en-US" b="0" i="0" smtClean="0">
                        <a:latin typeface="Cambria Math" panose="02040503050406030204" pitchFamily="18" charset="0"/>
                        <a:ea typeface="Cambria Math" panose="02040503050406030204" pitchFamily="18" charset="0"/>
                      </a:rPr>
                      <m:t>K</m:t>
                    </m:r>
                  </m:oMath>
                </a14:m>
                <a:endParaRPr lang="en-US" dirty="0"/>
              </a:p>
              <a:p>
                <a:pPr lvl="2"/>
                <a:r>
                  <a:rPr lang="en-US" dirty="0"/>
                  <a:t>Thermistor Resistances at 3 Calibration Points</a:t>
                </a:r>
              </a:p>
              <a:p>
                <a:pPr lvl="1"/>
                <a14:m>
                  <m:oMath xmlns:m="http://schemas.openxmlformats.org/officeDocument/2006/math">
                    <m:r>
                      <a:rPr lang="en-US" b="0" i="1" smtClean="0">
                        <a:latin typeface="Cambria Math" panose="02040503050406030204" pitchFamily="18" charset="0"/>
                      </a:rPr>
                      <m:t>𝛽</m:t>
                    </m:r>
                  </m:oMath>
                </a14:m>
                <a:r>
                  <a:rPr lang="en-US" dirty="0"/>
                  <a:t> parameter</a:t>
                </a:r>
              </a:p>
              <a:p>
                <a:pPr lvl="2"/>
                <a:r>
                  <a:rPr lang="en-US" dirty="0"/>
                  <a:t>Ref. Thermometer Temps: </a:t>
                </a:r>
                <a14:m>
                  <m:oMath xmlns:m="http://schemas.openxmlformats.org/officeDocument/2006/math">
                    <m:r>
                      <a:rPr lang="en-US" i="1">
                        <a:latin typeface="Cambria Math" panose="02040503050406030204" pitchFamily="18" charset="0"/>
                        <a:ea typeface="Cambria Math" panose="02040503050406030204" pitchFamily="18" charset="0"/>
                      </a:rPr>
                      <m:t>±0.1 </m:t>
                    </m:r>
                    <m:r>
                      <m:rPr>
                        <m:sty m:val="p"/>
                      </m:rPr>
                      <a:rPr lang="en-US">
                        <a:latin typeface="Cambria Math" panose="02040503050406030204" pitchFamily="18" charset="0"/>
                        <a:ea typeface="Cambria Math" panose="02040503050406030204" pitchFamily="18" charset="0"/>
                      </a:rPr>
                      <m:t>K</m:t>
                    </m:r>
                  </m:oMath>
                </a14:m>
                <a:endParaRPr lang="en-US" dirty="0"/>
              </a:p>
              <a:p>
                <a:pPr lvl="2"/>
                <a:r>
                  <a:rPr lang="en-US" dirty="0"/>
                  <a:t>Thermistor Resistances at 2 Calibration Points</a:t>
                </a:r>
              </a:p>
              <a:p>
                <a:pPr lvl="1"/>
                <a:r>
                  <a:rPr lang="en-US" dirty="0"/>
                  <a:t>Temperature Measurements</a:t>
                </a:r>
              </a:p>
              <a:p>
                <a:pPr lvl="2"/>
                <a:r>
                  <a:rPr lang="en-US" dirty="0"/>
                  <a:t>S-H</a:t>
                </a:r>
              </a:p>
              <a:p>
                <a:pPr lvl="3"/>
                <a:r>
                  <a:rPr lang="en-US" dirty="0"/>
                  <a:t>Coefficients c0, c1, c2</a:t>
                </a:r>
              </a:p>
              <a:p>
                <a:pPr lvl="3"/>
                <a:r>
                  <a:rPr lang="en-US" dirty="0"/>
                  <a:t>Thermistor Resistance</a:t>
                </a:r>
              </a:p>
              <a:p>
                <a:pPr lvl="2"/>
                <a14:m>
                  <m:oMath xmlns:m="http://schemas.openxmlformats.org/officeDocument/2006/math">
                    <m:r>
                      <a:rPr lang="en-US" b="0" i="1" smtClean="0">
                        <a:latin typeface="Cambria Math" panose="02040503050406030204" pitchFamily="18" charset="0"/>
                      </a:rPr>
                      <m:t>𝛽</m:t>
                    </m:r>
                  </m:oMath>
                </a14:m>
                <a:endParaRPr lang="en-US" dirty="0"/>
              </a:p>
              <a:p>
                <a:pPr lvl="3"/>
                <a:r>
                  <a:rPr lang="en-US" dirty="0"/>
                  <a:t>Coefficient </a:t>
                </a:r>
                <a14:m>
                  <m:oMath xmlns:m="http://schemas.openxmlformats.org/officeDocument/2006/math">
                    <m:r>
                      <a:rPr lang="en-US" b="0" i="1" smtClean="0">
                        <a:latin typeface="Cambria Math" panose="02040503050406030204" pitchFamily="18" charset="0"/>
                      </a:rPr>
                      <m:t>𝛽</m:t>
                    </m:r>
                  </m:oMath>
                </a14:m>
                <a:endParaRPr lang="en-US" dirty="0"/>
              </a:p>
              <a:p>
                <a:pPr lvl="3"/>
                <a:r>
                  <a:rPr lang="en-US" dirty="0"/>
                  <a:t>Reference Temp</a:t>
                </a:r>
              </a:p>
              <a:p>
                <a:pPr lvl="3"/>
                <a:r>
                  <a:rPr lang="en-US" dirty="0"/>
                  <a:t>Reference Resistance</a:t>
                </a:r>
              </a:p>
              <a:p>
                <a:pPr lvl="3"/>
                <a:r>
                  <a:rPr lang="en-US" dirty="0"/>
                  <a:t>Thermistor Resistance</a:t>
                </a:r>
              </a:p>
              <a:p>
                <a:pPr lvl="2"/>
                <a:endParaRPr lang="en-US" dirty="0"/>
              </a:p>
              <a:p>
                <a:pPr lvl="2"/>
                <a:endParaRPr lang="en-US" dirty="0"/>
              </a:p>
              <a:p>
                <a:pPr lvl="2"/>
                <a:endParaRPr lang="en-US" dirty="0"/>
              </a:p>
              <a:p>
                <a:pPr lvl="3"/>
                <a:endParaRPr lang="en-US" dirty="0"/>
              </a:p>
              <a:p>
                <a:pPr lvl="3"/>
                <a:endParaRPr lang="en-US" dirty="0"/>
              </a:p>
              <a:p>
                <a:pPr lvl="2"/>
                <a:endParaRPr lang="en-US" dirty="0"/>
              </a:p>
              <a:p>
                <a:pPr lvl="2"/>
                <a:endParaRPr lang="en-US" dirty="0"/>
              </a:p>
            </p:txBody>
          </p:sp>
        </mc:Choice>
        <mc:Fallback xmlns="">
          <p:sp>
            <p:nvSpPr>
              <p:cNvPr id="3" name="Content Placeholder 2">
                <a:extLst>
                  <a:ext uri="{FF2B5EF4-FFF2-40B4-BE49-F238E27FC236}">
                    <a16:creationId xmlns:a16="http://schemas.microsoft.com/office/drawing/2014/main" id="{1D8B61F7-ED41-4D22-B2B5-3E13B133D1EB}"/>
                  </a:ext>
                </a:extLst>
              </p:cNvPr>
              <p:cNvSpPr>
                <a:spLocks noGrp="1" noRot="1" noChangeAspect="1" noMove="1" noResize="1" noEditPoints="1" noAdjustHandles="1" noChangeArrowheads="1" noChangeShapeType="1" noTextEdit="1"/>
              </p:cNvSpPr>
              <p:nvPr>
                <p:ph idx="1"/>
              </p:nvPr>
            </p:nvSpPr>
            <p:spPr>
              <a:blipFill>
                <a:blip r:embed="rId2"/>
                <a:stretch>
                  <a:fillRect t="-4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01B47E48-BE71-4DB6-BF7D-5495D46BDFAE}"/>
                  </a:ext>
                </a:extLst>
              </p:cNvPr>
              <p:cNvSpPr/>
              <p:nvPr/>
            </p:nvSpPr>
            <p:spPr>
              <a:xfrm>
                <a:off x="5106459" y="1780194"/>
                <a:ext cx="2163541"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𝑖𝑛</m:t>
                                  </m:r>
                                </m:sub>
                              </m:sSub>
                            </m:num>
                            <m:den>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𝑜𝑢𝑡</m:t>
                                  </m:r>
                                </m:sub>
                              </m:sSub>
                            </m:den>
                          </m:f>
                          <m:r>
                            <a:rPr lang="en-US" i="1">
                              <a:latin typeface="Cambria Math" panose="02040503050406030204" pitchFamily="18" charset="0"/>
                            </a:rPr>
                            <m:t>−1</m:t>
                          </m:r>
                        </m:e>
                      </m:d>
                    </m:oMath>
                  </m:oMathPara>
                </a14:m>
                <a:endParaRPr lang="en-US" dirty="0"/>
              </a:p>
            </p:txBody>
          </p:sp>
        </mc:Choice>
        <mc:Fallback>
          <p:sp>
            <p:nvSpPr>
              <p:cNvPr id="4" name="Rectangle 3">
                <a:extLst>
                  <a:ext uri="{FF2B5EF4-FFF2-40B4-BE49-F238E27FC236}">
                    <a16:creationId xmlns:a16="http://schemas.microsoft.com/office/drawing/2014/main" id="{01B47E48-BE71-4DB6-BF7D-5495D46BDFAE}"/>
                  </a:ext>
                </a:extLst>
              </p:cNvPr>
              <p:cNvSpPr>
                <a:spLocks noRot="1" noChangeAspect="1" noMove="1" noResize="1" noEditPoints="1" noAdjustHandles="1" noChangeArrowheads="1" noChangeShapeType="1" noTextEdit="1"/>
              </p:cNvSpPr>
              <p:nvPr/>
            </p:nvSpPr>
            <p:spPr>
              <a:xfrm>
                <a:off x="5106459" y="1780194"/>
                <a:ext cx="2163541" cy="71468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09507B13-A3B6-464B-A8E3-C5C3284D3C1C}"/>
                  </a:ext>
                </a:extLst>
              </p:cNvPr>
              <p:cNvSpPr/>
              <p:nvPr/>
            </p:nvSpPr>
            <p:spPr>
              <a:xfrm>
                <a:off x="4890121" y="4786875"/>
                <a:ext cx="2965940" cy="6109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𝑇</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1</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r>
                            <a:rPr lang="en-US" i="1">
                              <a:latin typeface="Cambria Math" panose="02040503050406030204" pitchFamily="18" charset="0"/>
                            </a:rPr>
                            <m:t>𝑅</m:t>
                          </m:r>
                        </m:e>
                      </m:fun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2</m:t>
                          </m:r>
                        </m:sub>
                      </m:sSub>
                      <m:sSup>
                        <m:sSupPr>
                          <m:ctrlPr>
                            <a:rPr lang="en-US" i="1">
                              <a:latin typeface="Cambria Math" panose="02040503050406030204" pitchFamily="18" charset="0"/>
                            </a:rPr>
                          </m:ctrlPr>
                        </m:sSupPr>
                        <m:e>
                          <m:d>
                            <m:dPr>
                              <m:ctrlPr>
                                <a:rPr lang="en-US" i="1">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r>
                                    <a:rPr lang="en-US" i="1">
                                      <a:latin typeface="Cambria Math" panose="02040503050406030204" pitchFamily="18" charset="0"/>
                                    </a:rPr>
                                    <m:t>𝑅</m:t>
                                  </m:r>
                                </m:e>
                              </m:func>
                            </m:e>
                          </m:d>
                        </m:e>
                        <m:sup>
                          <m:r>
                            <a:rPr lang="en-US" i="1">
                              <a:latin typeface="Cambria Math" panose="02040503050406030204" pitchFamily="18" charset="0"/>
                            </a:rPr>
                            <m:t>3</m:t>
                          </m:r>
                        </m:sup>
                      </m:sSup>
                    </m:oMath>
                  </m:oMathPara>
                </a14:m>
                <a:endParaRPr lang="en-US" dirty="0"/>
              </a:p>
            </p:txBody>
          </p:sp>
        </mc:Choice>
        <mc:Fallback xmlns="">
          <p:sp>
            <p:nvSpPr>
              <p:cNvPr id="5" name="Rectangle 4">
                <a:extLst>
                  <a:ext uri="{FF2B5EF4-FFF2-40B4-BE49-F238E27FC236}">
                    <a16:creationId xmlns:a16="http://schemas.microsoft.com/office/drawing/2014/main" id="{09507B13-A3B6-464B-A8E3-C5C3284D3C1C}"/>
                  </a:ext>
                </a:extLst>
              </p:cNvPr>
              <p:cNvSpPr>
                <a:spLocks noRot="1" noChangeAspect="1" noMove="1" noResize="1" noEditPoints="1" noAdjustHandles="1" noChangeArrowheads="1" noChangeShapeType="1" noTextEdit="1"/>
              </p:cNvSpPr>
              <p:nvPr/>
            </p:nvSpPr>
            <p:spPr>
              <a:xfrm>
                <a:off x="4890121" y="4786875"/>
                <a:ext cx="2965940" cy="61093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ADAD9894-A82F-4DF8-9EBF-4B78C94D23C4}"/>
                  </a:ext>
                </a:extLst>
              </p:cNvPr>
              <p:cNvSpPr/>
              <p:nvPr/>
            </p:nvSpPr>
            <p:spPr>
              <a:xfrm>
                <a:off x="4890121" y="5549177"/>
                <a:ext cx="1854161" cy="6597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𝑇</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0</m:t>
                              </m:r>
                            </m:sub>
                          </m:sSub>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𝛽</m:t>
                          </m:r>
                        </m:den>
                      </m:f>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f>
                            <m:fPr>
                              <m:ctrlPr>
                                <a:rPr lang="en-US" i="1">
                                  <a:latin typeface="Cambria Math" panose="02040503050406030204" pitchFamily="18" charset="0"/>
                                </a:rPr>
                              </m:ctrlPr>
                            </m:fPr>
                            <m:num>
                              <m:r>
                                <a:rPr lang="en-US" i="1">
                                  <a:latin typeface="Cambria Math" panose="02040503050406030204" pitchFamily="18" charset="0"/>
                                </a:rPr>
                                <m:t>𝑅</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0</m:t>
                                  </m:r>
                                </m:sub>
                              </m:sSub>
                            </m:den>
                          </m:f>
                        </m:e>
                      </m:func>
                    </m:oMath>
                  </m:oMathPara>
                </a14:m>
                <a:endParaRPr lang="en-US" dirty="0"/>
              </a:p>
            </p:txBody>
          </p:sp>
        </mc:Choice>
        <mc:Fallback xmlns="">
          <p:sp>
            <p:nvSpPr>
              <p:cNvPr id="7" name="Rectangle 6">
                <a:extLst>
                  <a:ext uri="{FF2B5EF4-FFF2-40B4-BE49-F238E27FC236}">
                    <a16:creationId xmlns:a16="http://schemas.microsoft.com/office/drawing/2014/main" id="{ADAD9894-A82F-4DF8-9EBF-4B78C94D23C4}"/>
                  </a:ext>
                </a:extLst>
              </p:cNvPr>
              <p:cNvSpPr>
                <a:spLocks noRot="1" noChangeAspect="1" noMove="1" noResize="1" noEditPoints="1" noAdjustHandles="1" noChangeArrowheads="1" noChangeShapeType="1" noTextEdit="1"/>
              </p:cNvSpPr>
              <p:nvPr/>
            </p:nvSpPr>
            <p:spPr>
              <a:xfrm>
                <a:off x="4890121" y="5549177"/>
                <a:ext cx="1854161" cy="6597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6EE096E-EC1D-405F-BE37-9313B757F24A}"/>
                  </a:ext>
                </a:extLst>
              </p:cNvPr>
              <p:cNvSpPr txBox="1"/>
              <p:nvPr/>
            </p:nvSpPr>
            <p:spPr>
              <a:xfrm>
                <a:off x="7975600" y="6089567"/>
                <a:ext cx="3334328" cy="3078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𝑆𝑒𝑒</m:t>
                      </m:r>
                      <m:r>
                        <a:rPr lang="en-US" sz="1400" b="0" i="1" smtClean="0">
                          <a:latin typeface="Cambria Math" panose="02040503050406030204" pitchFamily="18" charset="0"/>
                        </a:rPr>
                        <m:t> </m:t>
                      </m:r>
                      <m:r>
                        <a:rPr lang="en-US" sz="1400" b="0" i="1" smtClean="0">
                          <a:latin typeface="Cambria Math" panose="02040503050406030204" pitchFamily="18" charset="0"/>
                        </a:rPr>
                        <m:t>𝑃𝐷𝐹</m:t>
                      </m:r>
                      <m:r>
                        <a:rPr lang="en-US" sz="1400" b="0" i="1" smtClean="0">
                          <a:latin typeface="Cambria Math" panose="02040503050406030204" pitchFamily="18" charset="0"/>
                        </a:rPr>
                        <m:t> </m:t>
                      </m:r>
                      <m:r>
                        <a:rPr lang="en-US" sz="1400" b="0" i="1" smtClean="0">
                          <a:latin typeface="Cambria Math" panose="02040503050406030204" pitchFamily="18" charset="0"/>
                        </a:rPr>
                        <m:t>𝑜𝑓</m:t>
                      </m:r>
                      <m:r>
                        <a:rPr lang="en-US" sz="1400" b="0" i="1" smtClean="0">
                          <a:latin typeface="Cambria Math" panose="02040503050406030204" pitchFamily="18" charset="0"/>
                        </a:rPr>
                        <m:t> </m:t>
                      </m:r>
                      <m:r>
                        <a:rPr lang="en-US" sz="1400" b="0" i="1" smtClean="0">
                          <a:latin typeface="Cambria Math" panose="02040503050406030204" pitchFamily="18" charset="0"/>
                        </a:rPr>
                        <m:t>𝐸𝑟𝑟𝑜𝑟</m:t>
                      </m:r>
                      <m:r>
                        <a:rPr lang="en-US" sz="1400" b="0" i="1" smtClean="0">
                          <a:latin typeface="Cambria Math" panose="02040503050406030204" pitchFamily="18" charset="0"/>
                        </a:rPr>
                        <m:t> </m:t>
                      </m:r>
                      <m:r>
                        <a:rPr lang="en-US" sz="1400" b="0" i="1" smtClean="0">
                          <a:latin typeface="Cambria Math" panose="02040503050406030204" pitchFamily="18" charset="0"/>
                        </a:rPr>
                        <m:t>𝑃𝑟𝑜𝑝𝑎𝑔𝑎𝑡𝑖𝑜𝑛</m:t>
                      </m:r>
                      <m:r>
                        <a:rPr lang="en-US" sz="1400" b="0" i="1" smtClean="0">
                          <a:latin typeface="Cambria Math" panose="02040503050406030204" pitchFamily="18" charset="0"/>
                        </a:rPr>
                        <m:t> </m:t>
                      </m:r>
                      <m:r>
                        <a:rPr lang="en-US" sz="1400" b="0" i="1" smtClean="0">
                          <a:latin typeface="Cambria Math" panose="02040503050406030204" pitchFamily="18" charset="0"/>
                        </a:rPr>
                        <m:t>𝑖𝑛</m:t>
                      </m:r>
                      <m:r>
                        <a:rPr lang="en-US" sz="1400" b="0" i="1" smtClean="0">
                          <a:latin typeface="Cambria Math" panose="02040503050406030204" pitchFamily="18" charset="0"/>
                        </a:rPr>
                        <m:t> </m:t>
                      </m:r>
                      <m:r>
                        <a:rPr lang="en-US" sz="1400" b="0" i="1" smtClean="0">
                          <a:latin typeface="Cambria Math" panose="02040503050406030204" pitchFamily="18" charset="0"/>
                        </a:rPr>
                        <m:t>𝑠𝑢𝑏𝑚𝑖𝑠𝑠𝑖𝑜𝑛</m:t>
                      </m:r>
                    </m:oMath>
                  </m:oMathPara>
                </a14:m>
                <a:endParaRPr lang="en-US" dirty="0"/>
              </a:p>
            </p:txBody>
          </p:sp>
        </mc:Choice>
        <mc:Fallback xmlns="">
          <p:sp>
            <p:nvSpPr>
              <p:cNvPr id="8" name="TextBox 7">
                <a:extLst>
                  <a:ext uri="{FF2B5EF4-FFF2-40B4-BE49-F238E27FC236}">
                    <a16:creationId xmlns:a16="http://schemas.microsoft.com/office/drawing/2014/main" id="{86EE096E-EC1D-405F-BE37-9313B757F24A}"/>
                  </a:ext>
                </a:extLst>
              </p:cNvPr>
              <p:cNvSpPr txBox="1">
                <a:spLocks noRot="1" noChangeAspect="1" noMove="1" noResize="1" noEditPoints="1" noAdjustHandles="1" noChangeArrowheads="1" noChangeShapeType="1" noTextEdit="1"/>
              </p:cNvSpPr>
              <p:nvPr/>
            </p:nvSpPr>
            <p:spPr>
              <a:xfrm>
                <a:off x="7975600" y="6089567"/>
                <a:ext cx="3334328" cy="307841"/>
              </a:xfrm>
              <a:prstGeom prst="rect">
                <a:avLst/>
              </a:prstGeom>
              <a:blipFill>
                <a:blip r:embed="rId6"/>
                <a:stretch>
                  <a:fillRect r="-12797"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5F90A088-8433-4A89-A66E-60ED9D4AA039}"/>
                  </a:ext>
                </a:extLst>
              </p:cNvPr>
              <p:cNvSpPr/>
              <p:nvPr/>
            </p:nvSpPr>
            <p:spPr>
              <a:xfrm>
                <a:off x="4663387" y="2766997"/>
                <a:ext cx="3585661" cy="10132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e>
                                </m:func>
                              </m:e>
                              <m:e>
                                <m:sSup>
                                  <m:sSupPr>
                                    <m:ctrlPr>
                                      <a:rPr lang="en-US" i="1">
                                        <a:latin typeface="Cambria Math" panose="02040503050406030204" pitchFamily="18" charset="0"/>
                                      </a:rPr>
                                    </m:ctrlPr>
                                  </m:sSupPr>
                                  <m:e>
                                    <m:d>
                                      <m:dPr>
                                        <m:ctrlPr>
                                          <a:rPr lang="en-US" i="1">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e>
                                        </m:func>
                                      </m:e>
                                    </m:d>
                                  </m:e>
                                  <m:sup>
                                    <m:r>
                                      <a:rPr lang="en-US" i="1">
                                        <a:latin typeface="Cambria Math" panose="02040503050406030204" pitchFamily="18" charset="0"/>
                                      </a:rPr>
                                      <m:t>3</m:t>
                                    </m:r>
                                  </m:sup>
                                </m:sSup>
                              </m:e>
                            </m:mr>
                            <m:mr>
                              <m:e>
                                <m:r>
                                  <a:rPr lang="en-US" i="1">
                                    <a:latin typeface="Cambria Math" panose="02040503050406030204" pitchFamily="18" charset="0"/>
                                  </a:rPr>
                                  <m:t>1</m:t>
                                </m:r>
                              </m:e>
                              <m:e>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e>
                                </m:func>
                              </m:e>
                              <m:e>
                                <m:sSup>
                                  <m:sSupPr>
                                    <m:ctrlPr>
                                      <a:rPr lang="en-US" i="1">
                                        <a:latin typeface="Cambria Math" panose="02040503050406030204" pitchFamily="18" charset="0"/>
                                      </a:rPr>
                                    </m:ctrlPr>
                                  </m:sSupPr>
                                  <m:e>
                                    <m:d>
                                      <m:dPr>
                                        <m:ctrlPr>
                                          <a:rPr lang="en-US" i="1">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sSub>
                                              <m:sSubPr>
                                                <m:ctrlPr>
                                                  <a:rPr lang="en-US" i="1" smtClean="0">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e>
                                        </m:func>
                                      </m:e>
                                    </m:d>
                                  </m:e>
                                  <m:sup>
                                    <m:r>
                                      <a:rPr lang="en-US" i="1">
                                        <a:latin typeface="Cambria Math" panose="02040503050406030204" pitchFamily="18" charset="0"/>
                                      </a:rPr>
                                      <m:t>3</m:t>
                                    </m:r>
                                  </m:sup>
                                </m:sSup>
                              </m:e>
                            </m:mr>
                            <m:mr>
                              <m:e>
                                <m:r>
                                  <a:rPr lang="en-US" i="1">
                                    <a:latin typeface="Cambria Math" panose="02040503050406030204" pitchFamily="18" charset="0"/>
                                  </a:rPr>
                                  <m:t>1</m:t>
                                </m:r>
                              </m:e>
                              <m:e>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3</m:t>
                                        </m:r>
                                      </m:sub>
                                    </m:sSub>
                                  </m:e>
                                </m:func>
                              </m:e>
                              <m:e>
                                <m:sSup>
                                  <m:sSupPr>
                                    <m:ctrlPr>
                                      <a:rPr lang="en-US" i="1">
                                        <a:latin typeface="Cambria Math" panose="02040503050406030204" pitchFamily="18" charset="0"/>
                                      </a:rPr>
                                    </m:ctrlPr>
                                  </m:sSupPr>
                                  <m:e>
                                    <m:d>
                                      <m:dPr>
                                        <m:ctrlPr>
                                          <a:rPr lang="en-US" i="1">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3</m:t>
                                                </m:r>
                                              </m:sub>
                                            </m:sSub>
                                          </m:e>
                                        </m:func>
                                      </m:e>
                                    </m:d>
                                  </m:e>
                                  <m:sup>
                                    <m:r>
                                      <a:rPr lang="en-US" i="1">
                                        <a:latin typeface="Cambria Math" panose="02040503050406030204" pitchFamily="18" charset="0"/>
                                      </a:rPr>
                                      <m:t>3</m:t>
                                    </m:r>
                                  </m:sup>
                                </m:sSup>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𝑐</m:t>
                                    </m:r>
                                  </m:e>
                                  <m:sub>
                                    <m:r>
                                      <m:rPr>
                                        <m:brk m:alnAt="7"/>
                                      </m:rPr>
                                      <a:rPr lang="en-US" i="1">
                                        <a:latin typeface="Cambria Math" panose="02040503050406030204" pitchFamily="18" charset="0"/>
                                      </a:rPr>
                                      <m:t>0</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1</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2</m:t>
                                    </m:r>
                                  </m:sub>
                                </m:sSub>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b="0" i="1" smtClean="0">
                                        <a:latin typeface="Cambria Math" panose="02040503050406030204" pitchFamily="18" charset="0"/>
                                      </a:rPr>
                                      <m:t>1</m:t>
                                    </m:r>
                                  </m:sub>
                                  <m:sup>
                                    <m:r>
                                      <a:rPr lang="en-US" i="1">
                                        <a:latin typeface="Cambria Math" panose="02040503050406030204" pitchFamily="18" charset="0"/>
                                      </a:rPr>
                                      <m:t>−1</m:t>
                                    </m:r>
                                  </m:sup>
                                </m:sSubSup>
                              </m:e>
                            </m:mr>
                            <m:mr>
                              <m:e>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b="0" i="1" smtClean="0">
                                        <a:latin typeface="Cambria Math" panose="02040503050406030204" pitchFamily="18" charset="0"/>
                                      </a:rPr>
                                      <m:t>2</m:t>
                                    </m:r>
                                  </m:sub>
                                  <m:sup>
                                    <m:r>
                                      <a:rPr lang="en-US" i="1">
                                        <a:latin typeface="Cambria Math" panose="02040503050406030204" pitchFamily="18" charset="0"/>
                                      </a:rPr>
                                      <m:t>−1</m:t>
                                    </m:r>
                                  </m:sup>
                                </m:sSubSup>
                              </m:e>
                            </m:mr>
                            <m:mr>
                              <m:e>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b="0" i="1" smtClean="0">
                                        <a:latin typeface="Cambria Math" panose="02040503050406030204" pitchFamily="18" charset="0"/>
                                      </a:rPr>
                                      <m:t>3</m:t>
                                    </m:r>
                                  </m:sub>
                                  <m:sup>
                                    <m:r>
                                      <a:rPr lang="en-US" i="1">
                                        <a:latin typeface="Cambria Math" panose="02040503050406030204" pitchFamily="18" charset="0"/>
                                      </a:rPr>
                                      <m:t>−1</m:t>
                                    </m:r>
                                  </m:sup>
                                </m:sSubSup>
                              </m:e>
                            </m:mr>
                          </m:m>
                        </m:e>
                      </m:d>
                    </m:oMath>
                  </m:oMathPara>
                </a14:m>
                <a:endParaRPr lang="en-US" dirty="0"/>
              </a:p>
            </p:txBody>
          </p:sp>
        </mc:Choice>
        <mc:Fallback xmlns="">
          <p:sp>
            <p:nvSpPr>
              <p:cNvPr id="9" name="Rectangle 8">
                <a:extLst>
                  <a:ext uri="{FF2B5EF4-FFF2-40B4-BE49-F238E27FC236}">
                    <a16:creationId xmlns:a16="http://schemas.microsoft.com/office/drawing/2014/main" id="{5F90A088-8433-4A89-A66E-60ED9D4AA039}"/>
                  </a:ext>
                </a:extLst>
              </p:cNvPr>
              <p:cNvSpPr>
                <a:spLocks noRot="1" noChangeAspect="1" noMove="1" noResize="1" noEditPoints="1" noAdjustHandles="1" noChangeArrowheads="1" noChangeShapeType="1" noTextEdit="1"/>
              </p:cNvSpPr>
              <p:nvPr/>
            </p:nvSpPr>
            <p:spPr>
              <a:xfrm>
                <a:off x="4663387" y="2766997"/>
                <a:ext cx="3585661" cy="101322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279E7277-E452-4DE9-80C1-11EF42FFC56C}"/>
                  </a:ext>
                </a:extLst>
              </p:cNvPr>
              <p:cNvSpPr/>
              <p:nvPr/>
            </p:nvSpPr>
            <p:spPr>
              <a:xfrm>
                <a:off x="5295036" y="3803870"/>
                <a:ext cx="1749710" cy="1000467"/>
              </a:xfrm>
              <a:prstGeom prst="rect">
                <a:avLst/>
              </a:prstGeom>
            </p:spPr>
            <p:txBody>
              <a:bodyPr wrap="none">
                <a:spAutoFit/>
              </a:bodyPr>
              <a:lstStyle/>
              <a:p>
                <a:pPr marL="274320" lvl="1" indent="0">
                  <a:buNone/>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𝛽</m:t>
                      </m:r>
                      <m:r>
                        <a:rPr lang="en-US" sz="1600" i="1">
                          <a:latin typeface="Cambria Math" panose="02040503050406030204" pitchFamily="18" charset="0"/>
                        </a:rPr>
                        <m:t>=</m:t>
                      </m:r>
                      <m:f>
                        <m:fPr>
                          <m:ctrlPr>
                            <a:rPr lang="en-US" sz="1600" i="1">
                              <a:latin typeface="Cambria Math" panose="02040503050406030204" pitchFamily="18" charset="0"/>
                            </a:rPr>
                          </m:ctrlPr>
                        </m:fPr>
                        <m:num>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ln</m:t>
                              </m:r>
                            </m:fName>
                            <m:e>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r>
                                            <a:rPr lang="en-US" sz="1600" i="1">
                                              <a:latin typeface="Cambria Math" panose="02040503050406030204" pitchFamily="18" charset="0"/>
                                            </a:rPr>
                                            <m:t>𝑅</m:t>
                                          </m:r>
                                        </m:e>
                                        <m:sub>
                                          <m:r>
                                            <a:rPr lang="en-US" sz="1600" i="1">
                                              <a:latin typeface="Cambria Math" panose="02040503050406030204" pitchFamily="18" charset="0"/>
                                            </a:rPr>
                                            <m:t>1</m:t>
                                          </m:r>
                                        </m:sub>
                                      </m:sSub>
                                    </m:num>
                                    <m:den>
                                      <m:sSub>
                                        <m:sSubPr>
                                          <m:ctrlPr>
                                            <a:rPr lang="en-US" sz="1600" i="1">
                                              <a:latin typeface="Cambria Math" panose="02040503050406030204" pitchFamily="18" charset="0"/>
                                            </a:rPr>
                                          </m:ctrlPr>
                                        </m:sSubPr>
                                        <m:e>
                                          <m:r>
                                            <a:rPr lang="en-US" sz="1600" i="1">
                                              <a:latin typeface="Cambria Math" panose="02040503050406030204" pitchFamily="18" charset="0"/>
                                            </a:rPr>
                                            <m:t>𝑅</m:t>
                                          </m:r>
                                        </m:e>
                                        <m:sub>
                                          <m:r>
                                            <a:rPr lang="en-US" sz="1600" i="1">
                                              <a:latin typeface="Cambria Math" panose="02040503050406030204" pitchFamily="18" charset="0"/>
                                            </a:rPr>
                                            <m:t>2</m:t>
                                          </m:r>
                                        </m:sub>
                                      </m:sSub>
                                    </m:den>
                                  </m:f>
                                </m:e>
                              </m:d>
                            </m:e>
                          </m:func>
                        </m:num>
                        <m:den>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1</m:t>
                                  </m:r>
                                </m:num>
                                <m:den>
                                  <m:sSub>
                                    <m:sSubPr>
                                      <m:ctrlPr>
                                        <a:rPr lang="en-US" sz="1600" i="1">
                                          <a:latin typeface="Cambria Math" panose="02040503050406030204" pitchFamily="18" charset="0"/>
                                        </a:rPr>
                                      </m:ctrlPr>
                                    </m:sSubPr>
                                    <m:e>
                                      <m:r>
                                        <a:rPr lang="en-US" sz="1600" i="1">
                                          <a:latin typeface="Cambria Math" panose="02040503050406030204" pitchFamily="18" charset="0"/>
                                        </a:rPr>
                                        <m:t>𝑇</m:t>
                                      </m:r>
                                    </m:e>
                                    <m:sub>
                                      <m:r>
                                        <a:rPr lang="en-US" sz="1600" i="1">
                                          <a:latin typeface="Cambria Math" panose="02040503050406030204" pitchFamily="18" charset="0"/>
                                        </a:rPr>
                                        <m:t>1</m:t>
                                      </m:r>
                                    </m:sub>
                                  </m:sSub>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sSub>
                                    <m:sSubPr>
                                      <m:ctrlPr>
                                        <a:rPr lang="en-US" sz="1600" i="1">
                                          <a:latin typeface="Cambria Math" panose="02040503050406030204" pitchFamily="18" charset="0"/>
                                        </a:rPr>
                                      </m:ctrlPr>
                                    </m:sSubPr>
                                    <m:e>
                                      <m:r>
                                        <a:rPr lang="en-US" sz="1600" i="1">
                                          <a:latin typeface="Cambria Math" panose="02040503050406030204" pitchFamily="18" charset="0"/>
                                        </a:rPr>
                                        <m:t>𝑇</m:t>
                                      </m:r>
                                    </m:e>
                                    <m:sub>
                                      <m:r>
                                        <a:rPr lang="en-US" sz="1600" i="1">
                                          <a:latin typeface="Cambria Math" panose="02040503050406030204" pitchFamily="18" charset="0"/>
                                        </a:rPr>
                                        <m:t>2</m:t>
                                      </m:r>
                                    </m:sub>
                                  </m:sSub>
                                </m:den>
                              </m:f>
                            </m:e>
                          </m:d>
                        </m:den>
                      </m:f>
                    </m:oMath>
                  </m:oMathPara>
                </a14:m>
                <a:endParaRPr lang="en-US" sz="1600" dirty="0"/>
              </a:p>
            </p:txBody>
          </p:sp>
        </mc:Choice>
        <mc:Fallback xmlns="">
          <p:sp>
            <p:nvSpPr>
              <p:cNvPr id="10" name="Rectangle 9">
                <a:extLst>
                  <a:ext uri="{FF2B5EF4-FFF2-40B4-BE49-F238E27FC236}">
                    <a16:creationId xmlns:a16="http://schemas.microsoft.com/office/drawing/2014/main" id="{279E7277-E452-4DE9-80C1-11EF42FFC56C}"/>
                  </a:ext>
                </a:extLst>
              </p:cNvPr>
              <p:cNvSpPr>
                <a:spLocks noRot="1" noChangeAspect="1" noMove="1" noResize="1" noEditPoints="1" noAdjustHandles="1" noChangeArrowheads="1" noChangeShapeType="1" noTextEdit="1"/>
              </p:cNvSpPr>
              <p:nvPr/>
            </p:nvSpPr>
            <p:spPr>
              <a:xfrm>
                <a:off x="5295036" y="3803870"/>
                <a:ext cx="1749710" cy="100046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7D39C131-06CC-4F19-ACAF-47DCB778A129}"/>
                  </a:ext>
                </a:extLst>
              </p:cNvPr>
              <p:cNvGraphicFramePr>
                <a:graphicFrameLocks noGrp="1"/>
              </p:cNvGraphicFramePr>
              <p:nvPr>
                <p:extLst>
                  <p:ext uri="{D42A27DB-BD31-4B8C-83A1-F6EECF244321}">
                    <p14:modId xmlns:p14="http://schemas.microsoft.com/office/powerpoint/2010/main" val="3858062697"/>
                  </p:ext>
                </p:extLst>
              </p:nvPr>
            </p:nvGraphicFramePr>
            <p:xfrm>
              <a:off x="7626523" y="1201909"/>
              <a:ext cx="3498677" cy="1116872"/>
            </p:xfrm>
            <a:graphic>
              <a:graphicData uri="http://schemas.openxmlformats.org/drawingml/2006/table">
                <a:tbl>
                  <a:tblPr/>
                  <a:tblGrid>
                    <a:gridCol w="637313">
                      <a:extLst>
                        <a:ext uri="{9D8B030D-6E8A-4147-A177-3AD203B41FA5}">
                          <a16:colId xmlns:a16="http://schemas.microsoft.com/office/drawing/2014/main" val="830587378"/>
                        </a:ext>
                      </a:extLst>
                    </a:gridCol>
                    <a:gridCol w="1476719">
                      <a:extLst>
                        <a:ext uri="{9D8B030D-6E8A-4147-A177-3AD203B41FA5}">
                          <a16:colId xmlns:a16="http://schemas.microsoft.com/office/drawing/2014/main" val="351230767"/>
                        </a:ext>
                      </a:extLst>
                    </a:gridCol>
                    <a:gridCol w="1384645">
                      <a:extLst>
                        <a:ext uri="{9D8B030D-6E8A-4147-A177-3AD203B41FA5}">
                          <a16:colId xmlns:a16="http://schemas.microsoft.com/office/drawing/2014/main" val="815586394"/>
                        </a:ext>
                      </a:extLst>
                    </a:gridCol>
                  </a:tblGrid>
                  <a:tr h="279218">
                    <a:tc>
                      <a:txBody>
                        <a:bodyPr/>
                        <a:lstStyle/>
                        <a:p>
                          <a:pPr algn="ctr" fontAlgn="ctr"/>
                          <a:r>
                            <a:rPr lang="en-US" sz="1700" b="1" i="0" u="none" strike="noStrike">
                              <a:solidFill>
                                <a:srgbClr val="000000"/>
                              </a:solidFill>
                              <a:effectLst/>
                              <a:latin typeface="Calibri" panose="020F0502020204030204" pitchFamily="34" charset="0"/>
                            </a:rPr>
                            <a:t>Point</a:t>
                          </a:r>
                        </a:p>
                      </a:txBody>
                      <a:tcPr marL="11634" marR="11634" marT="11634" marB="0" anchor="ctr">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700" b="1" i="0" u="none" strike="noStrike" dirty="0">
                              <a:solidFill>
                                <a:srgbClr val="000000"/>
                              </a:solidFill>
                              <a:effectLst/>
                              <a:latin typeface="Calibri" panose="020F0502020204030204" pitchFamily="34" charset="0"/>
                            </a:rPr>
                            <a:t>Temp Error (SH)</a:t>
                          </a:r>
                        </a:p>
                      </a:txBody>
                      <a:tcPr marL="11634" marR="11634" marT="11634" marB="0" anchor="ctr">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700" b="1" i="0" u="none" strike="noStrike" dirty="0">
                              <a:solidFill>
                                <a:srgbClr val="000000"/>
                              </a:solidFill>
                              <a:effectLst/>
                              <a:latin typeface="Calibri" panose="020F0502020204030204" pitchFamily="34" charset="0"/>
                            </a:rPr>
                            <a:t>Temp Error (</a:t>
                          </a:r>
                          <a14:m>
                            <m:oMath xmlns:m="http://schemas.openxmlformats.org/officeDocument/2006/math">
                              <m:r>
                                <a:rPr lang="en-US" sz="1700" b="1" i="1" u="none" strike="noStrike" smtClean="0">
                                  <a:solidFill>
                                    <a:srgbClr val="000000"/>
                                  </a:solidFill>
                                  <a:effectLst/>
                                  <a:latin typeface="Cambria Math" panose="02040503050406030204" pitchFamily="18" charset="0"/>
                                </a:rPr>
                                <m:t>𝜷</m:t>
                              </m:r>
                            </m:oMath>
                          </a14:m>
                          <a:r>
                            <a:rPr lang="en-US" sz="1700" b="1" i="0" u="none" strike="noStrike" dirty="0">
                              <a:solidFill>
                                <a:srgbClr val="000000"/>
                              </a:solidFill>
                              <a:effectLst/>
                              <a:latin typeface="Calibri" panose="020F0502020204030204" pitchFamily="34" charset="0"/>
                            </a:rPr>
                            <a:t>)</a:t>
                          </a:r>
                        </a:p>
                      </a:txBody>
                      <a:tcPr marL="11634" marR="11634" marT="11634" marB="0" anchor="ctr">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2850272"/>
                      </a:ext>
                    </a:extLst>
                  </a:tr>
                  <a:tr h="279218">
                    <a:tc>
                      <a:txBody>
                        <a:bodyPr/>
                        <a:lstStyle/>
                        <a:p>
                          <a:pPr algn="ctr" fontAlgn="ctr"/>
                          <a:r>
                            <a:rPr lang="en-US" sz="1700" b="0" i="0" u="none" strike="noStrike" dirty="0">
                              <a:solidFill>
                                <a:srgbClr val="000000"/>
                              </a:solidFill>
                              <a:effectLst/>
                              <a:latin typeface="Cambria" panose="02040503050406030204" pitchFamily="18" charset="0"/>
                              <a:ea typeface="Cambria" panose="02040503050406030204" pitchFamily="18" charset="0"/>
                            </a:rPr>
                            <a:t>Ice</a:t>
                          </a:r>
                        </a:p>
                      </a:txBody>
                      <a:tcPr marL="11634" marR="11634" marT="11634"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en-US" sz="1700" b="0" i="0" u="none" strike="noStrike" dirty="0">
                              <a:solidFill>
                                <a:srgbClr val="000000"/>
                              </a:solidFill>
                              <a:effectLst/>
                              <a:latin typeface="Cambria" panose="02040503050406030204" pitchFamily="18" charset="0"/>
                              <a:ea typeface="Cambria" panose="02040503050406030204" pitchFamily="18" charset="0"/>
                            </a:rPr>
                            <a:t>10.078%</a:t>
                          </a:r>
                        </a:p>
                      </a:txBody>
                      <a:tcPr marL="11634" marR="11634" marT="11634"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en-US" sz="1700" b="0" i="0" u="none" strike="noStrike" dirty="0">
                              <a:solidFill>
                                <a:srgbClr val="000000"/>
                              </a:solidFill>
                              <a:effectLst/>
                              <a:latin typeface="Cambria" panose="02040503050406030204" pitchFamily="18" charset="0"/>
                              <a:ea typeface="Cambria" panose="02040503050406030204" pitchFamily="18" charset="0"/>
                            </a:rPr>
                            <a:t>0.220%</a:t>
                          </a:r>
                        </a:p>
                      </a:txBody>
                      <a:tcPr marL="11634" marR="11634" marT="11634"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660903511"/>
                      </a:ext>
                    </a:extLst>
                  </a:tr>
                  <a:tr h="279218">
                    <a:tc>
                      <a:txBody>
                        <a:bodyPr/>
                        <a:lstStyle/>
                        <a:p>
                          <a:pPr algn="ctr" fontAlgn="ctr"/>
                          <a:r>
                            <a:rPr lang="en-US" sz="1700" b="0" i="0" u="none" strike="noStrike" dirty="0">
                              <a:solidFill>
                                <a:srgbClr val="000000"/>
                              </a:solidFill>
                              <a:effectLst/>
                              <a:latin typeface="Cambria" panose="02040503050406030204" pitchFamily="18" charset="0"/>
                              <a:ea typeface="Cambria" panose="02040503050406030204" pitchFamily="18" charset="0"/>
                            </a:rPr>
                            <a:t>Room</a:t>
                          </a:r>
                        </a:p>
                      </a:txBody>
                      <a:tcPr marL="11634" marR="11634" marT="11634" marB="0" anchor="ctr">
                        <a:lnL>
                          <a:noFill/>
                        </a:lnL>
                        <a:lnR>
                          <a:noFill/>
                        </a:lnR>
                        <a:lnT>
                          <a:noFill/>
                        </a:lnT>
                        <a:lnB w="12700" cap="flat" cmpd="sng" algn="ctr">
                          <a:noFill/>
                          <a:prstDash val="solid"/>
                          <a:round/>
                          <a:headEnd type="none" w="med" len="med"/>
                          <a:tailEnd type="none" w="med" len="med"/>
                        </a:lnB>
                      </a:tcPr>
                    </a:tc>
                    <a:tc>
                      <a:txBody>
                        <a:bodyPr/>
                        <a:lstStyle/>
                        <a:p>
                          <a:pPr algn="ctr" fontAlgn="ctr"/>
                          <a:r>
                            <a:rPr lang="en-US" sz="1700" b="0" i="0" u="none" strike="noStrike" dirty="0">
                              <a:solidFill>
                                <a:srgbClr val="000000"/>
                              </a:solidFill>
                              <a:effectLst/>
                              <a:latin typeface="Cambria" panose="02040503050406030204" pitchFamily="18" charset="0"/>
                              <a:ea typeface="Cambria" panose="02040503050406030204" pitchFamily="18" charset="0"/>
                            </a:rPr>
                            <a:t>10.322%</a:t>
                          </a:r>
                        </a:p>
                      </a:txBody>
                      <a:tcPr marL="11634" marR="11634" marT="11634" marB="0" anchor="ctr">
                        <a:lnL>
                          <a:noFill/>
                        </a:lnL>
                        <a:lnR>
                          <a:noFill/>
                        </a:lnR>
                        <a:lnT>
                          <a:noFill/>
                        </a:lnT>
                        <a:lnB w="12700" cap="flat" cmpd="sng" algn="ctr">
                          <a:noFill/>
                          <a:prstDash val="solid"/>
                          <a:round/>
                          <a:headEnd type="none" w="med" len="med"/>
                          <a:tailEnd type="none" w="med" len="med"/>
                        </a:lnB>
                      </a:tcPr>
                    </a:tc>
                    <a:tc>
                      <a:txBody>
                        <a:bodyPr/>
                        <a:lstStyle/>
                        <a:p>
                          <a:pPr algn="ctr" fontAlgn="ctr"/>
                          <a:r>
                            <a:rPr lang="en-US" sz="1700" b="0" i="0" u="none" strike="noStrike" dirty="0">
                              <a:solidFill>
                                <a:srgbClr val="000000"/>
                              </a:solidFill>
                              <a:effectLst/>
                              <a:latin typeface="Cambria" panose="02040503050406030204" pitchFamily="18" charset="0"/>
                              <a:ea typeface="Cambria" panose="02040503050406030204" pitchFamily="18" charset="0"/>
                            </a:rPr>
                            <a:t>0.135%</a:t>
                          </a:r>
                        </a:p>
                      </a:txBody>
                      <a:tcPr marL="11634" marR="11634" marT="11634" marB="0" anchor="ctr">
                        <a:lnL>
                          <a:noFill/>
                        </a:lnL>
                        <a:lnR>
                          <a:noFill/>
                        </a:lnR>
                        <a:lnT>
                          <a:noFill/>
                        </a:lnT>
                        <a:lnB w="12700" cap="flat" cmpd="sng" algn="ctr">
                          <a:noFill/>
                          <a:prstDash val="solid"/>
                          <a:round/>
                          <a:headEnd type="none" w="med" len="med"/>
                          <a:tailEnd type="none" w="med" len="med"/>
                        </a:lnB>
                      </a:tcPr>
                    </a:tc>
                    <a:extLst>
                      <a:ext uri="{0D108BD9-81ED-4DB2-BD59-A6C34878D82A}">
                        <a16:rowId xmlns:a16="http://schemas.microsoft.com/office/drawing/2014/main" val="2772644535"/>
                      </a:ext>
                    </a:extLst>
                  </a:tr>
                  <a:tr h="279218">
                    <a:tc>
                      <a:txBody>
                        <a:bodyPr/>
                        <a:lstStyle/>
                        <a:p>
                          <a:pPr algn="ctr" fontAlgn="ctr"/>
                          <a:r>
                            <a:rPr lang="en-US" sz="1700" b="0" i="0" u="none" strike="noStrike" dirty="0">
                              <a:solidFill>
                                <a:srgbClr val="000000"/>
                              </a:solidFill>
                              <a:effectLst/>
                              <a:latin typeface="Cambria" panose="02040503050406030204" pitchFamily="18" charset="0"/>
                              <a:ea typeface="Cambria" panose="02040503050406030204" pitchFamily="18" charset="0"/>
                            </a:rPr>
                            <a:t>Steam</a:t>
                          </a:r>
                        </a:p>
                      </a:txBody>
                      <a:tcPr marL="11634" marR="11634" marT="11634"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fontAlgn="ctr"/>
                          <a:r>
                            <a:rPr lang="en-US" sz="1700" b="0" i="0" u="none" strike="noStrike" dirty="0">
                              <a:solidFill>
                                <a:srgbClr val="000000"/>
                              </a:solidFill>
                              <a:effectLst/>
                              <a:latin typeface="Cambria" panose="02040503050406030204" pitchFamily="18" charset="0"/>
                              <a:ea typeface="Cambria" panose="02040503050406030204" pitchFamily="18" charset="0"/>
                            </a:rPr>
                            <a:t>11.471%</a:t>
                          </a:r>
                        </a:p>
                      </a:txBody>
                      <a:tcPr marL="11634" marR="11634" marT="11634"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fontAlgn="ctr"/>
                          <a:r>
                            <a:rPr lang="en-US" sz="1700" b="0" i="0" u="none" strike="noStrike" dirty="0">
                              <a:solidFill>
                                <a:srgbClr val="000000"/>
                              </a:solidFill>
                              <a:effectLst/>
                              <a:latin typeface="Cambria" panose="02040503050406030204" pitchFamily="18" charset="0"/>
                              <a:ea typeface="Cambria" panose="02040503050406030204" pitchFamily="18" charset="0"/>
                            </a:rPr>
                            <a:t>0.635%</a:t>
                          </a:r>
                        </a:p>
                      </a:txBody>
                      <a:tcPr marL="11634" marR="11634" marT="11634"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1920565250"/>
                      </a:ext>
                    </a:extLst>
                  </a:tr>
                </a:tbl>
              </a:graphicData>
            </a:graphic>
          </p:graphicFrame>
        </mc:Choice>
        <mc:Fallback xmlns="">
          <p:graphicFrame>
            <p:nvGraphicFramePr>
              <p:cNvPr id="11" name="Table 10">
                <a:extLst>
                  <a:ext uri="{FF2B5EF4-FFF2-40B4-BE49-F238E27FC236}">
                    <a16:creationId xmlns:a16="http://schemas.microsoft.com/office/drawing/2014/main" id="{7D39C131-06CC-4F19-ACAF-47DCB778A129}"/>
                  </a:ext>
                </a:extLst>
              </p:cNvPr>
              <p:cNvGraphicFramePr>
                <a:graphicFrameLocks noGrp="1"/>
              </p:cNvGraphicFramePr>
              <p:nvPr>
                <p:extLst>
                  <p:ext uri="{D42A27DB-BD31-4B8C-83A1-F6EECF244321}">
                    <p14:modId xmlns:p14="http://schemas.microsoft.com/office/powerpoint/2010/main" val="3858062697"/>
                  </p:ext>
                </p:extLst>
              </p:nvPr>
            </p:nvGraphicFramePr>
            <p:xfrm>
              <a:off x="7626523" y="1201909"/>
              <a:ext cx="3498677" cy="1116872"/>
            </p:xfrm>
            <a:graphic>
              <a:graphicData uri="http://schemas.openxmlformats.org/drawingml/2006/table">
                <a:tbl>
                  <a:tblPr/>
                  <a:tblGrid>
                    <a:gridCol w="637313">
                      <a:extLst>
                        <a:ext uri="{9D8B030D-6E8A-4147-A177-3AD203B41FA5}">
                          <a16:colId xmlns:a16="http://schemas.microsoft.com/office/drawing/2014/main" val="830587378"/>
                        </a:ext>
                      </a:extLst>
                    </a:gridCol>
                    <a:gridCol w="1476719">
                      <a:extLst>
                        <a:ext uri="{9D8B030D-6E8A-4147-A177-3AD203B41FA5}">
                          <a16:colId xmlns:a16="http://schemas.microsoft.com/office/drawing/2014/main" val="351230767"/>
                        </a:ext>
                      </a:extLst>
                    </a:gridCol>
                    <a:gridCol w="1384645">
                      <a:extLst>
                        <a:ext uri="{9D8B030D-6E8A-4147-A177-3AD203B41FA5}">
                          <a16:colId xmlns:a16="http://schemas.microsoft.com/office/drawing/2014/main" val="815586394"/>
                        </a:ext>
                      </a:extLst>
                    </a:gridCol>
                  </a:tblGrid>
                  <a:tr h="279218">
                    <a:tc>
                      <a:txBody>
                        <a:bodyPr/>
                        <a:lstStyle/>
                        <a:p>
                          <a:pPr algn="ctr" fontAlgn="ctr"/>
                          <a:r>
                            <a:rPr lang="en-US" sz="1700" b="1" i="0" u="none" strike="noStrike">
                              <a:solidFill>
                                <a:srgbClr val="000000"/>
                              </a:solidFill>
                              <a:effectLst/>
                              <a:latin typeface="Calibri" panose="020F0502020204030204" pitchFamily="34" charset="0"/>
                            </a:rPr>
                            <a:t>Point</a:t>
                          </a:r>
                        </a:p>
                      </a:txBody>
                      <a:tcPr marL="11634" marR="11634" marT="11634" marB="0" anchor="ctr">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700" b="1" i="0" u="none" strike="noStrike" dirty="0">
                              <a:solidFill>
                                <a:srgbClr val="000000"/>
                              </a:solidFill>
                              <a:effectLst/>
                              <a:latin typeface="Calibri" panose="020F0502020204030204" pitchFamily="34" charset="0"/>
                            </a:rPr>
                            <a:t>Temp Error (SH)</a:t>
                          </a:r>
                        </a:p>
                      </a:txBody>
                      <a:tcPr marL="11634" marR="11634" marT="11634" marB="0" anchor="ctr">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endParaRPr lang="en-US"/>
                        </a:p>
                      </a:txBody>
                      <a:tcPr marL="11634" marR="11634" marT="11634" marB="0" anchor="ctr">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blipFill>
                          <a:blip r:embed="rId9"/>
                          <a:stretch>
                            <a:fillRect l="-152863" t="-17391" r="-881" b="-341304"/>
                          </a:stretch>
                        </a:blipFill>
                      </a:tcPr>
                    </a:tc>
                    <a:extLst>
                      <a:ext uri="{0D108BD9-81ED-4DB2-BD59-A6C34878D82A}">
                        <a16:rowId xmlns:a16="http://schemas.microsoft.com/office/drawing/2014/main" val="2212850272"/>
                      </a:ext>
                    </a:extLst>
                  </a:tr>
                  <a:tr h="279218">
                    <a:tc>
                      <a:txBody>
                        <a:bodyPr/>
                        <a:lstStyle/>
                        <a:p>
                          <a:pPr algn="ctr" fontAlgn="ctr"/>
                          <a:r>
                            <a:rPr lang="en-US" sz="1700" b="0" i="0" u="none" strike="noStrike" dirty="0">
                              <a:solidFill>
                                <a:srgbClr val="000000"/>
                              </a:solidFill>
                              <a:effectLst/>
                              <a:latin typeface="Cambria" panose="02040503050406030204" pitchFamily="18" charset="0"/>
                              <a:ea typeface="Cambria" panose="02040503050406030204" pitchFamily="18" charset="0"/>
                            </a:rPr>
                            <a:t>Ice</a:t>
                          </a:r>
                        </a:p>
                      </a:txBody>
                      <a:tcPr marL="11634" marR="11634" marT="11634"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en-US" sz="1700" b="0" i="0" u="none" strike="noStrike" dirty="0">
                              <a:solidFill>
                                <a:srgbClr val="000000"/>
                              </a:solidFill>
                              <a:effectLst/>
                              <a:latin typeface="Cambria" panose="02040503050406030204" pitchFamily="18" charset="0"/>
                              <a:ea typeface="Cambria" panose="02040503050406030204" pitchFamily="18" charset="0"/>
                            </a:rPr>
                            <a:t>10.078%</a:t>
                          </a:r>
                        </a:p>
                      </a:txBody>
                      <a:tcPr marL="11634" marR="11634" marT="11634"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en-US" sz="1700" b="0" i="0" u="none" strike="noStrike" dirty="0">
                              <a:solidFill>
                                <a:srgbClr val="000000"/>
                              </a:solidFill>
                              <a:effectLst/>
                              <a:latin typeface="Cambria" panose="02040503050406030204" pitchFamily="18" charset="0"/>
                              <a:ea typeface="Cambria" panose="02040503050406030204" pitchFamily="18" charset="0"/>
                            </a:rPr>
                            <a:t>0.220%</a:t>
                          </a:r>
                        </a:p>
                      </a:txBody>
                      <a:tcPr marL="11634" marR="11634" marT="11634"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660903511"/>
                      </a:ext>
                    </a:extLst>
                  </a:tr>
                  <a:tr h="279218">
                    <a:tc>
                      <a:txBody>
                        <a:bodyPr/>
                        <a:lstStyle/>
                        <a:p>
                          <a:pPr algn="ctr" fontAlgn="ctr"/>
                          <a:r>
                            <a:rPr lang="en-US" sz="1700" b="0" i="0" u="none" strike="noStrike" dirty="0">
                              <a:solidFill>
                                <a:srgbClr val="000000"/>
                              </a:solidFill>
                              <a:effectLst/>
                              <a:latin typeface="Cambria" panose="02040503050406030204" pitchFamily="18" charset="0"/>
                              <a:ea typeface="Cambria" panose="02040503050406030204" pitchFamily="18" charset="0"/>
                            </a:rPr>
                            <a:t>Room</a:t>
                          </a:r>
                        </a:p>
                      </a:txBody>
                      <a:tcPr marL="11634" marR="11634" marT="11634" marB="0" anchor="ctr">
                        <a:lnL>
                          <a:noFill/>
                        </a:lnL>
                        <a:lnR>
                          <a:noFill/>
                        </a:lnR>
                        <a:lnT>
                          <a:noFill/>
                        </a:lnT>
                        <a:lnB w="12700" cap="flat" cmpd="sng" algn="ctr">
                          <a:noFill/>
                          <a:prstDash val="solid"/>
                          <a:round/>
                          <a:headEnd type="none" w="med" len="med"/>
                          <a:tailEnd type="none" w="med" len="med"/>
                        </a:lnB>
                      </a:tcPr>
                    </a:tc>
                    <a:tc>
                      <a:txBody>
                        <a:bodyPr/>
                        <a:lstStyle/>
                        <a:p>
                          <a:pPr algn="ctr" fontAlgn="ctr"/>
                          <a:r>
                            <a:rPr lang="en-US" sz="1700" b="0" i="0" u="none" strike="noStrike" dirty="0">
                              <a:solidFill>
                                <a:srgbClr val="000000"/>
                              </a:solidFill>
                              <a:effectLst/>
                              <a:latin typeface="Cambria" panose="02040503050406030204" pitchFamily="18" charset="0"/>
                              <a:ea typeface="Cambria" panose="02040503050406030204" pitchFamily="18" charset="0"/>
                            </a:rPr>
                            <a:t>10.322%</a:t>
                          </a:r>
                        </a:p>
                      </a:txBody>
                      <a:tcPr marL="11634" marR="11634" marT="11634" marB="0" anchor="ctr">
                        <a:lnL>
                          <a:noFill/>
                        </a:lnL>
                        <a:lnR>
                          <a:noFill/>
                        </a:lnR>
                        <a:lnT>
                          <a:noFill/>
                        </a:lnT>
                        <a:lnB w="12700" cap="flat" cmpd="sng" algn="ctr">
                          <a:noFill/>
                          <a:prstDash val="solid"/>
                          <a:round/>
                          <a:headEnd type="none" w="med" len="med"/>
                          <a:tailEnd type="none" w="med" len="med"/>
                        </a:lnB>
                      </a:tcPr>
                    </a:tc>
                    <a:tc>
                      <a:txBody>
                        <a:bodyPr/>
                        <a:lstStyle/>
                        <a:p>
                          <a:pPr algn="ctr" fontAlgn="ctr"/>
                          <a:r>
                            <a:rPr lang="en-US" sz="1700" b="0" i="0" u="none" strike="noStrike" dirty="0">
                              <a:solidFill>
                                <a:srgbClr val="000000"/>
                              </a:solidFill>
                              <a:effectLst/>
                              <a:latin typeface="Cambria" panose="02040503050406030204" pitchFamily="18" charset="0"/>
                              <a:ea typeface="Cambria" panose="02040503050406030204" pitchFamily="18" charset="0"/>
                            </a:rPr>
                            <a:t>0.135%</a:t>
                          </a:r>
                        </a:p>
                      </a:txBody>
                      <a:tcPr marL="11634" marR="11634" marT="11634" marB="0" anchor="ctr">
                        <a:lnL>
                          <a:noFill/>
                        </a:lnL>
                        <a:lnR>
                          <a:noFill/>
                        </a:lnR>
                        <a:lnT>
                          <a:noFill/>
                        </a:lnT>
                        <a:lnB w="12700" cap="flat" cmpd="sng" algn="ctr">
                          <a:noFill/>
                          <a:prstDash val="solid"/>
                          <a:round/>
                          <a:headEnd type="none" w="med" len="med"/>
                          <a:tailEnd type="none" w="med" len="med"/>
                        </a:lnB>
                      </a:tcPr>
                    </a:tc>
                    <a:extLst>
                      <a:ext uri="{0D108BD9-81ED-4DB2-BD59-A6C34878D82A}">
                        <a16:rowId xmlns:a16="http://schemas.microsoft.com/office/drawing/2014/main" val="2772644535"/>
                      </a:ext>
                    </a:extLst>
                  </a:tr>
                  <a:tr h="279218">
                    <a:tc>
                      <a:txBody>
                        <a:bodyPr/>
                        <a:lstStyle/>
                        <a:p>
                          <a:pPr algn="ctr" fontAlgn="ctr"/>
                          <a:r>
                            <a:rPr lang="en-US" sz="1700" b="0" i="0" u="none" strike="noStrike" dirty="0">
                              <a:solidFill>
                                <a:srgbClr val="000000"/>
                              </a:solidFill>
                              <a:effectLst/>
                              <a:latin typeface="Cambria" panose="02040503050406030204" pitchFamily="18" charset="0"/>
                              <a:ea typeface="Cambria" panose="02040503050406030204" pitchFamily="18" charset="0"/>
                            </a:rPr>
                            <a:t>Steam</a:t>
                          </a:r>
                        </a:p>
                      </a:txBody>
                      <a:tcPr marL="11634" marR="11634" marT="11634"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fontAlgn="ctr"/>
                          <a:r>
                            <a:rPr lang="en-US" sz="1700" b="0" i="0" u="none" strike="noStrike" dirty="0">
                              <a:solidFill>
                                <a:srgbClr val="000000"/>
                              </a:solidFill>
                              <a:effectLst/>
                              <a:latin typeface="Cambria" panose="02040503050406030204" pitchFamily="18" charset="0"/>
                              <a:ea typeface="Cambria" panose="02040503050406030204" pitchFamily="18" charset="0"/>
                            </a:rPr>
                            <a:t>11.471%</a:t>
                          </a:r>
                        </a:p>
                      </a:txBody>
                      <a:tcPr marL="11634" marR="11634" marT="11634"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fontAlgn="ctr"/>
                          <a:r>
                            <a:rPr lang="en-US" sz="1700" b="0" i="0" u="none" strike="noStrike" dirty="0">
                              <a:solidFill>
                                <a:srgbClr val="000000"/>
                              </a:solidFill>
                              <a:effectLst/>
                              <a:latin typeface="Cambria" panose="02040503050406030204" pitchFamily="18" charset="0"/>
                              <a:ea typeface="Cambria" panose="02040503050406030204" pitchFamily="18" charset="0"/>
                            </a:rPr>
                            <a:t>0.635%</a:t>
                          </a:r>
                        </a:p>
                      </a:txBody>
                      <a:tcPr marL="11634" marR="11634" marT="11634"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1920565250"/>
                      </a:ext>
                    </a:extLst>
                  </a:tr>
                </a:tbl>
              </a:graphicData>
            </a:graphic>
          </p:graphicFrame>
        </mc:Fallback>
      </mc:AlternateContent>
      <p:sp>
        <p:nvSpPr>
          <p:cNvPr id="12" name="TextBox 11">
            <a:extLst>
              <a:ext uri="{FF2B5EF4-FFF2-40B4-BE49-F238E27FC236}">
                <a16:creationId xmlns:a16="http://schemas.microsoft.com/office/drawing/2014/main" id="{3FE36AB3-9756-4E92-A28E-1729A86ACE6A}"/>
              </a:ext>
            </a:extLst>
          </p:cNvPr>
          <p:cNvSpPr txBox="1"/>
          <p:nvPr/>
        </p:nvSpPr>
        <p:spPr>
          <a:xfrm>
            <a:off x="8406575" y="2455604"/>
            <a:ext cx="3439060" cy="1661993"/>
          </a:xfrm>
          <a:prstGeom prst="rect">
            <a:avLst/>
          </a:prstGeom>
          <a:noFill/>
        </p:spPr>
        <p:txBody>
          <a:bodyPr wrap="square" rtlCol="0">
            <a:spAutoFit/>
          </a:bodyPr>
          <a:lstStyle/>
          <a:p>
            <a:pPr marL="285750" indent="-285750">
              <a:buFont typeface="Arial" panose="020B0604020202020204" pitchFamily="34" charset="0"/>
              <a:buChar char="•"/>
            </a:pPr>
            <a:r>
              <a:rPr lang="en-US" sz="1400" dirty="0"/>
              <a:t>Higher Error in SH from more propagation</a:t>
            </a:r>
          </a:p>
          <a:p>
            <a:pPr marL="285750" indent="-285750">
              <a:buFont typeface="Arial" panose="020B0604020202020204" pitchFamily="34" charset="0"/>
              <a:buChar char="•"/>
            </a:pPr>
            <a:r>
              <a:rPr lang="en-US" sz="1400" dirty="0"/>
              <a:t>Beta less accurate at higher range</a:t>
            </a:r>
          </a:p>
          <a:p>
            <a:pPr marL="285750" indent="-285750">
              <a:buFont typeface="Arial" panose="020B0604020202020204" pitchFamily="34" charset="0"/>
              <a:buChar char="•"/>
            </a:pPr>
            <a:r>
              <a:rPr lang="en-US" sz="1400" dirty="0"/>
              <a:t>Beta accurate at temperatures near calibration points</a:t>
            </a:r>
          </a:p>
          <a:p>
            <a:pPr marL="285750" indent="-285750">
              <a:buFont typeface="Arial" panose="020B0604020202020204" pitchFamily="34" charset="0"/>
              <a:buChar char="•"/>
            </a:pPr>
            <a:endParaRPr lang="en-US" dirty="0"/>
          </a:p>
        </p:txBody>
      </p:sp>
      <p:sp>
        <p:nvSpPr>
          <p:cNvPr id="13" name="Rectangle 12">
            <a:extLst>
              <a:ext uri="{FF2B5EF4-FFF2-40B4-BE49-F238E27FC236}">
                <a16:creationId xmlns:a16="http://schemas.microsoft.com/office/drawing/2014/main" id="{F31A8AA6-4B28-454E-8DB3-3FFC324C12E8}"/>
              </a:ext>
            </a:extLst>
          </p:cNvPr>
          <p:cNvSpPr/>
          <p:nvPr/>
        </p:nvSpPr>
        <p:spPr>
          <a:xfrm>
            <a:off x="1858617" y="3240157"/>
            <a:ext cx="1868557" cy="15020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1812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4"/>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0"/>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5"/>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7" grpId="0"/>
      <p:bldP spid="7" grpId="1"/>
      <p:bldP spid="9" grpId="0"/>
      <p:bldP spid="9" grpId="1"/>
      <p:bldP spid="10" grpId="0"/>
      <p:bldP spid="10" grpId="1"/>
      <p:bldP spid="12" grpId="0"/>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725DE-6DDA-4144-8F80-04F1D8CAE17B}"/>
              </a:ext>
            </a:extLst>
          </p:cNvPr>
          <p:cNvSpPr>
            <a:spLocks noGrp="1"/>
          </p:cNvSpPr>
          <p:nvPr>
            <p:ph type="ctrTitle"/>
          </p:nvPr>
        </p:nvSpPr>
        <p:spPr/>
        <p:txBody>
          <a:bodyPr/>
          <a:lstStyle/>
          <a:p>
            <a:r>
              <a:rPr lang="en-US" dirty="0"/>
              <a:t>Conclusions &amp;</a:t>
            </a:r>
            <a:br>
              <a:rPr lang="en-US" dirty="0"/>
            </a:br>
            <a:r>
              <a:rPr lang="en-US" dirty="0"/>
              <a:t>future testing</a:t>
            </a:r>
          </a:p>
        </p:txBody>
      </p:sp>
      <p:sp>
        <p:nvSpPr>
          <p:cNvPr id="3" name="Subtitle 2">
            <a:extLst>
              <a:ext uri="{FF2B5EF4-FFF2-40B4-BE49-F238E27FC236}">
                <a16:creationId xmlns:a16="http://schemas.microsoft.com/office/drawing/2014/main" id="{86B424AD-907D-4C47-9595-CE1F983CFE08}"/>
              </a:ext>
            </a:extLst>
          </p:cNvPr>
          <p:cNvSpPr>
            <a:spLocks noGrp="1"/>
          </p:cNvSpPr>
          <p:nvPr>
            <p:ph type="subTitle" idx="1"/>
          </p:nvPr>
        </p:nvSpPr>
        <p:spPr/>
        <p:txBody>
          <a:bodyPr/>
          <a:lstStyle/>
          <a:p>
            <a:r>
              <a:rPr lang="en-US" dirty="0"/>
              <a:t>Section 5</a:t>
            </a:r>
          </a:p>
        </p:txBody>
      </p:sp>
    </p:spTree>
    <p:extLst>
      <p:ext uri="{BB962C8B-B14F-4D97-AF65-F5344CB8AC3E}">
        <p14:creationId xmlns:p14="http://schemas.microsoft.com/office/powerpoint/2010/main" val="18091941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ABD8E-BF5A-486D-9809-4565243BE6D7}"/>
              </a:ext>
            </a:extLst>
          </p:cNvPr>
          <p:cNvSpPr>
            <a:spLocks noGrp="1"/>
          </p:cNvSpPr>
          <p:nvPr>
            <p:ph type="title"/>
          </p:nvPr>
        </p:nvSpPr>
        <p:spPr/>
        <p:txBody>
          <a:bodyPr/>
          <a:lstStyle/>
          <a:p>
            <a:r>
              <a:rPr lang="en-US" dirty="0"/>
              <a:t>System Level Testing</a:t>
            </a:r>
          </a:p>
        </p:txBody>
      </p:sp>
      <p:sp>
        <p:nvSpPr>
          <p:cNvPr id="3" name="Content Placeholder 2">
            <a:extLst>
              <a:ext uri="{FF2B5EF4-FFF2-40B4-BE49-F238E27FC236}">
                <a16:creationId xmlns:a16="http://schemas.microsoft.com/office/drawing/2014/main" id="{B6DC9063-CC24-4C28-9BD3-992ED8061DC1}"/>
              </a:ext>
            </a:extLst>
          </p:cNvPr>
          <p:cNvSpPr>
            <a:spLocks noGrp="1"/>
          </p:cNvSpPr>
          <p:nvPr>
            <p:ph sz="half" idx="1"/>
          </p:nvPr>
        </p:nvSpPr>
        <p:spPr/>
        <p:txBody>
          <a:bodyPr>
            <a:normAutofit fontScale="92500" lnSpcReduction="10000"/>
          </a:bodyPr>
          <a:lstStyle/>
          <a:p>
            <a:r>
              <a:rPr lang="en-US" dirty="0"/>
              <a:t>Conclusions</a:t>
            </a:r>
          </a:p>
          <a:p>
            <a:pPr lvl="1"/>
            <a:r>
              <a:rPr lang="en-US" dirty="0"/>
              <a:t>S-H model best for this system</a:t>
            </a:r>
          </a:p>
          <a:p>
            <a:pPr lvl="2"/>
            <a:r>
              <a:rPr lang="en-US" dirty="0"/>
              <a:t>Gives more accurate temperatures over required range (ice to steam point) than beta model</a:t>
            </a:r>
          </a:p>
          <a:p>
            <a:pPr lvl="2"/>
            <a:r>
              <a:rPr lang="en-US" dirty="0"/>
              <a:t>Percent Error is very high</a:t>
            </a:r>
          </a:p>
          <a:p>
            <a:pPr lvl="3"/>
            <a:r>
              <a:rPr lang="en-US" dirty="0"/>
              <a:t>Need near perfect reference thermometer to prevent heavy propagation of error in coefficients</a:t>
            </a:r>
          </a:p>
          <a:p>
            <a:pPr lvl="1"/>
            <a:r>
              <a:rPr lang="en-US" dirty="0"/>
              <a:t>Ideal sampling rate around 3-4 Hz</a:t>
            </a:r>
          </a:p>
          <a:p>
            <a:pPr lvl="2"/>
            <a:r>
              <a:rPr lang="en-US" dirty="0"/>
              <a:t>Higher rates make blue LED flash off and on too frequently</a:t>
            </a:r>
          </a:p>
          <a:p>
            <a:pPr lvl="2"/>
            <a:r>
              <a:rPr lang="en-US" dirty="0"/>
              <a:t>Lower rates don’t show enough intermediate temperatures</a:t>
            </a:r>
          </a:p>
          <a:p>
            <a:pPr lvl="1"/>
            <a:r>
              <a:rPr lang="en-US" dirty="0"/>
              <a:t>Time constant and beta parameter calibration consistent with company specs</a:t>
            </a:r>
          </a:p>
          <a:p>
            <a:pPr lvl="1"/>
            <a:endParaRPr lang="en-US" dirty="0"/>
          </a:p>
        </p:txBody>
      </p:sp>
      <p:sp>
        <p:nvSpPr>
          <p:cNvPr id="4" name="Content Placeholder 3">
            <a:extLst>
              <a:ext uri="{FF2B5EF4-FFF2-40B4-BE49-F238E27FC236}">
                <a16:creationId xmlns:a16="http://schemas.microsoft.com/office/drawing/2014/main" id="{A790CE72-A151-451A-ADB6-50297530067A}"/>
              </a:ext>
            </a:extLst>
          </p:cNvPr>
          <p:cNvSpPr>
            <a:spLocks noGrp="1"/>
          </p:cNvSpPr>
          <p:nvPr>
            <p:ph sz="half" idx="2"/>
          </p:nvPr>
        </p:nvSpPr>
        <p:spPr/>
        <p:txBody>
          <a:bodyPr>
            <a:normAutofit fontScale="92500" lnSpcReduction="10000"/>
          </a:bodyPr>
          <a:lstStyle/>
          <a:p>
            <a:r>
              <a:rPr lang="en-US" dirty="0"/>
              <a:t>Entire System performs requisite function</a:t>
            </a:r>
          </a:p>
          <a:p>
            <a:pPr lvl="1"/>
            <a:r>
              <a:rPr lang="en-US" dirty="0"/>
              <a:t>Accurate temperatures are measured and displayed at ice and steam points of water with S-H model</a:t>
            </a:r>
          </a:p>
          <a:p>
            <a:pPr lvl="1"/>
            <a:r>
              <a:rPr lang="en-US" dirty="0"/>
              <a:t>User able specify sampling rate easily </a:t>
            </a:r>
          </a:p>
          <a:p>
            <a:pPr lvl="1"/>
            <a:r>
              <a:rPr lang="en-US" dirty="0"/>
              <a:t>Thermistor held by rigid fixture</a:t>
            </a:r>
          </a:p>
          <a:p>
            <a:pPr lvl="1"/>
            <a:r>
              <a:rPr lang="en-US" dirty="0"/>
              <a:t>Taking measurements is safe for the user and equipment</a:t>
            </a:r>
          </a:p>
        </p:txBody>
      </p:sp>
    </p:spTree>
    <p:extLst>
      <p:ext uri="{BB962C8B-B14F-4D97-AF65-F5344CB8AC3E}">
        <p14:creationId xmlns:p14="http://schemas.microsoft.com/office/powerpoint/2010/main" val="10784019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24748-059A-4502-A845-E5E3FDD3996C}"/>
              </a:ext>
            </a:extLst>
          </p:cNvPr>
          <p:cNvSpPr>
            <a:spLocks noGrp="1"/>
          </p:cNvSpPr>
          <p:nvPr>
            <p:ph type="title"/>
          </p:nvPr>
        </p:nvSpPr>
        <p:spPr/>
        <p:txBody>
          <a:bodyPr/>
          <a:lstStyle/>
          <a:p>
            <a:r>
              <a:rPr lang="en-US" dirty="0"/>
              <a:t>Mechanical Elements</a:t>
            </a:r>
          </a:p>
        </p:txBody>
      </p:sp>
      <p:sp>
        <p:nvSpPr>
          <p:cNvPr id="3" name="Content Placeholder 2">
            <a:extLst>
              <a:ext uri="{FF2B5EF4-FFF2-40B4-BE49-F238E27FC236}">
                <a16:creationId xmlns:a16="http://schemas.microsoft.com/office/drawing/2014/main" id="{34EF0EA0-4020-45A3-A1EE-2584B3549E6C}"/>
              </a:ext>
            </a:extLst>
          </p:cNvPr>
          <p:cNvSpPr>
            <a:spLocks noGrp="1"/>
          </p:cNvSpPr>
          <p:nvPr>
            <p:ph sz="half" idx="1"/>
          </p:nvPr>
        </p:nvSpPr>
        <p:spPr/>
        <p:txBody>
          <a:bodyPr>
            <a:normAutofit fontScale="92500" lnSpcReduction="20000"/>
          </a:bodyPr>
          <a:lstStyle/>
          <a:p>
            <a:r>
              <a:rPr lang="en-US" dirty="0"/>
              <a:t>Dupont Wires</a:t>
            </a:r>
          </a:p>
          <a:p>
            <a:pPr lvl="1"/>
            <a:r>
              <a:rPr lang="en-US" dirty="0"/>
              <a:t>Requirements:</a:t>
            </a:r>
          </a:p>
          <a:p>
            <a:pPr lvl="2"/>
            <a:r>
              <a:rPr lang="en-US" dirty="0"/>
              <a:t>Thermistor Extension from Breadboard</a:t>
            </a:r>
          </a:p>
          <a:p>
            <a:r>
              <a:rPr lang="en-US" dirty="0"/>
              <a:t>Thin Coffee Straws</a:t>
            </a:r>
          </a:p>
          <a:p>
            <a:pPr lvl="1"/>
            <a:r>
              <a:rPr lang="en-US" dirty="0"/>
              <a:t>Requirements:</a:t>
            </a:r>
          </a:p>
          <a:p>
            <a:pPr lvl="2"/>
            <a:r>
              <a:rPr lang="en-US" dirty="0"/>
              <a:t>Easy thermistor movement and application</a:t>
            </a:r>
          </a:p>
          <a:p>
            <a:pPr lvl="2"/>
            <a:r>
              <a:rPr lang="en-US" dirty="0"/>
              <a:t>Wire protection</a:t>
            </a:r>
          </a:p>
          <a:p>
            <a:r>
              <a:rPr lang="en-US" dirty="0"/>
              <a:t>Electrical Tape</a:t>
            </a:r>
          </a:p>
          <a:p>
            <a:pPr lvl="1"/>
            <a:r>
              <a:rPr lang="en-US" dirty="0"/>
              <a:t>Requirements:</a:t>
            </a:r>
          </a:p>
          <a:p>
            <a:pPr lvl="2"/>
            <a:r>
              <a:rPr lang="en-US" dirty="0"/>
              <a:t>Thermistor/Wire/User protection</a:t>
            </a:r>
          </a:p>
          <a:p>
            <a:pPr lvl="2"/>
            <a:r>
              <a:rPr lang="en-US" dirty="0"/>
              <a:t>Ensures secure connection</a:t>
            </a:r>
          </a:p>
          <a:p>
            <a:r>
              <a:rPr lang="en-US" dirty="0"/>
              <a:t>Nail Polish</a:t>
            </a:r>
          </a:p>
          <a:p>
            <a:pPr lvl="1"/>
            <a:r>
              <a:rPr lang="en-US" dirty="0"/>
              <a:t>Requirement:</a:t>
            </a:r>
          </a:p>
          <a:p>
            <a:pPr lvl="2"/>
            <a:r>
              <a:rPr lang="en-US" dirty="0"/>
              <a:t>Thermistor Wire protection</a:t>
            </a:r>
          </a:p>
        </p:txBody>
      </p:sp>
      <p:sp>
        <p:nvSpPr>
          <p:cNvPr id="4" name="Content Placeholder 3">
            <a:extLst>
              <a:ext uri="{FF2B5EF4-FFF2-40B4-BE49-F238E27FC236}">
                <a16:creationId xmlns:a16="http://schemas.microsoft.com/office/drawing/2014/main" id="{E20D6E26-CE2D-4441-906C-BA8D850B7240}"/>
              </a:ext>
            </a:extLst>
          </p:cNvPr>
          <p:cNvSpPr>
            <a:spLocks noGrp="1"/>
          </p:cNvSpPr>
          <p:nvPr>
            <p:ph sz="half" idx="2"/>
          </p:nvPr>
        </p:nvSpPr>
        <p:spPr/>
        <p:txBody>
          <a:bodyPr>
            <a:normAutofit fontScale="92500" lnSpcReduction="20000"/>
          </a:bodyPr>
          <a:lstStyle/>
          <a:p>
            <a:r>
              <a:rPr lang="en-US" dirty="0"/>
              <a:t>Future Testing</a:t>
            </a:r>
          </a:p>
          <a:p>
            <a:pPr lvl="1"/>
            <a:r>
              <a:rPr lang="en-US" dirty="0"/>
              <a:t>Clamp/Clip to edge of beaker/pot/bowl/cup</a:t>
            </a:r>
          </a:p>
          <a:p>
            <a:pPr lvl="2"/>
            <a:r>
              <a:rPr lang="en-US" dirty="0"/>
              <a:t>Hands free</a:t>
            </a:r>
          </a:p>
          <a:p>
            <a:pPr lvl="1"/>
            <a:r>
              <a:rPr lang="en-US" dirty="0"/>
              <a:t>Battery power supply</a:t>
            </a:r>
          </a:p>
          <a:p>
            <a:pPr lvl="2"/>
            <a:r>
              <a:rPr lang="en-US" dirty="0"/>
              <a:t>System mobility</a:t>
            </a:r>
          </a:p>
          <a:p>
            <a:pPr lvl="1"/>
            <a:r>
              <a:rPr lang="en-US" dirty="0"/>
              <a:t>Microcontroller/breadboard attachment to same surface</a:t>
            </a:r>
          </a:p>
          <a:p>
            <a:pPr lvl="2"/>
            <a:r>
              <a:rPr lang="en-US" dirty="0"/>
              <a:t>Ease of transportation of device</a:t>
            </a:r>
          </a:p>
          <a:p>
            <a:pPr lvl="1"/>
            <a:r>
              <a:rPr lang="en-US" dirty="0"/>
              <a:t>Thermistor Casing</a:t>
            </a:r>
          </a:p>
          <a:p>
            <a:pPr lvl="2"/>
            <a:r>
              <a:rPr lang="en-US" dirty="0"/>
              <a:t>Protection when not in use</a:t>
            </a:r>
          </a:p>
          <a:p>
            <a:pPr lvl="1"/>
            <a:endParaRPr lang="en-US" dirty="0"/>
          </a:p>
        </p:txBody>
      </p:sp>
    </p:spTree>
    <p:extLst>
      <p:ext uri="{BB962C8B-B14F-4D97-AF65-F5344CB8AC3E}">
        <p14:creationId xmlns:p14="http://schemas.microsoft.com/office/powerpoint/2010/main" val="11974222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47AB9-1C58-4032-B147-4419F7910056}"/>
              </a:ext>
            </a:extLst>
          </p:cNvPr>
          <p:cNvSpPr>
            <a:spLocks noGrp="1"/>
          </p:cNvSpPr>
          <p:nvPr>
            <p:ph type="title"/>
          </p:nvPr>
        </p:nvSpPr>
        <p:spPr/>
        <p:txBody>
          <a:bodyPr/>
          <a:lstStyle/>
          <a:p>
            <a:r>
              <a:rPr lang="en-US" dirty="0"/>
              <a:t>Electrical Elements</a:t>
            </a:r>
          </a:p>
        </p:txBody>
      </p:sp>
      <p:sp>
        <p:nvSpPr>
          <p:cNvPr id="3" name="Content Placeholder 2">
            <a:extLst>
              <a:ext uri="{FF2B5EF4-FFF2-40B4-BE49-F238E27FC236}">
                <a16:creationId xmlns:a16="http://schemas.microsoft.com/office/drawing/2014/main" id="{54AC7571-A89F-4216-A2FA-9323E2083D18}"/>
              </a:ext>
            </a:extLst>
          </p:cNvPr>
          <p:cNvSpPr>
            <a:spLocks noGrp="1"/>
          </p:cNvSpPr>
          <p:nvPr>
            <p:ph sz="half" idx="1"/>
          </p:nvPr>
        </p:nvSpPr>
        <p:spPr/>
        <p:txBody>
          <a:bodyPr>
            <a:normAutofit fontScale="77500" lnSpcReduction="20000"/>
          </a:bodyPr>
          <a:lstStyle/>
          <a:p>
            <a:r>
              <a:rPr lang="en-US" dirty="0"/>
              <a:t>LCD</a:t>
            </a:r>
          </a:p>
          <a:p>
            <a:pPr lvl="1"/>
            <a:r>
              <a:rPr lang="en-US" dirty="0"/>
              <a:t>Requirements:</a:t>
            </a:r>
          </a:p>
          <a:p>
            <a:pPr lvl="2"/>
            <a:r>
              <a:rPr lang="en-US" dirty="0"/>
              <a:t>Digital signal used</a:t>
            </a:r>
          </a:p>
          <a:p>
            <a:pPr lvl="2"/>
            <a:r>
              <a:rPr lang="en-US" dirty="0"/>
              <a:t>Digital temperature display in C and F</a:t>
            </a:r>
          </a:p>
          <a:p>
            <a:r>
              <a:rPr lang="en-US" dirty="0"/>
              <a:t>Start/Stop Buttons</a:t>
            </a:r>
          </a:p>
          <a:p>
            <a:pPr lvl="1"/>
            <a:r>
              <a:rPr lang="en-US" dirty="0"/>
              <a:t>Requirements:</a:t>
            </a:r>
          </a:p>
          <a:p>
            <a:pPr lvl="2"/>
            <a:r>
              <a:rPr lang="en-US" dirty="0"/>
              <a:t>Digital Signal used</a:t>
            </a:r>
          </a:p>
          <a:p>
            <a:pPr lvl="2"/>
            <a:r>
              <a:rPr lang="en-US" dirty="0"/>
              <a:t>User can start/stop sampling</a:t>
            </a:r>
          </a:p>
          <a:p>
            <a:r>
              <a:rPr lang="en-US" dirty="0"/>
              <a:t>Green LED</a:t>
            </a:r>
          </a:p>
          <a:p>
            <a:pPr lvl="1"/>
            <a:r>
              <a:rPr lang="en-US" dirty="0"/>
              <a:t>Requirements:</a:t>
            </a:r>
          </a:p>
          <a:p>
            <a:pPr lvl="2"/>
            <a:r>
              <a:rPr lang="en-US" dirty="0"/>
              <a:t>Digital Signal used</a:t>
            </a:r>
          </a:p>
          <a:p>
            <a:pPr lvl="2"/>
            <a:r>
              <a:rPr lang="en-US" dirty="0"/>
              <a:t>Indication that sampling is occurring</a:t>
            </a:r>
          </a:p>
          <a:p>
            <a:r>
              <a:rPr lang="en-US" dirty="0"/>
              <a:t>Blue LED</a:t>
            </a:r>
          </a:p>
          <a:p>
            <a:pPr lvl="1"/>
            <a:r>
              <a:rPr lang="en-US" dirty="0"/>
              <a:t>Requirements:</a:t>
            </a:r>
          </a:p>
          <a:p>
            <a:pPr lvl="2"/>
            <a:r>
              <a:rPr lang="en-US" dirty="0"/>
              <a:t>Digital Signal used</a:t>
            </a:r>
          </a:p>
          <a:p>
            <a:pPr lvl="2"/>
            <a:r>
              <a:rPr lang="en-US" dirty="0"/>
              <a:t>Indication that SS has been reached</a:t>
            </a:r>
          </a:p>
          <a:p>
            <a:pPr lvl="2"/>
            <a:endParaRPr lang="en-US" dirty="0"/>
          </a:p>
        </p:txBody>
      </p:sp>
      <p:sp>
        <p:nvSpPr>
          <p:cNvPr id="5" name="Content Placeholder 4">
            <a:extLst>
              <a:ext uri="{FF2B5EF4-FFF2-40B4-BE49-F238E27FC236}">
                <a16:creationId xmlns:a16="http://schemas.microsoft.com/office/drawing/2014/main" id="{8FF1B489-C3FD-4CFF-BD6E-C3B17F8EC327}"/>
              </a:ext>
            </a:extLst>
          </p:cNvPr>
          <p:cNvSpPr>
            <a:spLocks noGrp="1"/>
          </p:cNvSpPr>
          <p:nvPr>
            <p:ph sz="half" idx="2"/>
          </p:nvPr>
        </p:nvSpPr>
        <p:spPr/>
        <p:txBody>
          <a:bodyPr>
            <a:normAutofit fontScale="77500" lnSpcReduction="20000"/>
          </a:bodyPr>
          <a:lstStyle/>
          <a:p>
            <a:r>
              <a:rPr lang="en-US" dirty="0"/>
              <a:t>Voltage Divider</a:t>
            </a:r>
          </a:p>
          <a:p>
            <a:pPr lvl="1"/>
            <a:r>
              <a:rPr lang="en-US" dirty="0"/>
              <a:t>Requirements:</a:t>
            </a:r>
          </a:p>
          <a:p>
            <a:pPr lvl="2"/>
            <a:r>
              <a:rPr lang="en-US" dirty="0"/>
              <a:t>Analog Signal used</a:t>
            </a:r>
          </a:p>
          <a:p>
            <a:pPr lvl="2"/>
            <a:r>
              <a:rPr lang="en-US" dirty="0"/>
              <a:t>Digital Temperature display</a:t>
            </a:r>
          </a:p>
          <a:p>
            <a:pPr marL="548640" lvl="2" indent="0">
              <a:buNone/>
            </a:pPr>
            <a:endParaRPr lang="en-US" dirty="0"/>
          </a:p>
          <a:p>
            <a:r>
              <a:rPr lang="en-US" dirty="0"/>
              <a:t>Future testing</a:t>
            </a:r>
          </a:p>
          <a:p>
            <a:pPr lvl="1"/>
            <a:r>
              <a:rPr lang="en-US" dirty="0"/>
              <a:t>Sampling rate input on LCD</a:t>
            </a:r>
          </a:p>
          <a:p>
            <a:pPr lvl="1"/>
            <a:r>
              <a:rPr lang="en-US" dirty="0"/>
              <a:t>On/Off Buttons to completely turn on/off LCD</a:t>
            </a:r>
          </a:p>
          <a:p>
            <a:pPr lvl="1"/>
            <a:endParaRPr lang="en-US" dirty="0"/>
          </a:p>
          <a:p>
            <a:pPr lvl="2"/>
            <a:endParaRPr lang="en-US" dirty="0"/>
          </a:p>
        </p:txBody>
      </p:sp>
    </p:spTree>
    <p:extLst>
      <p:ext uri="{BB962C8B-B14F-4D97-AF65-F5344CB8AC3E}">
        <p14:creationId xmlns:p14="http://schemas.microsoft.com/office/powerpoint/2010/main" val="28141960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0EBC0-4223-43DD-B696-21F29C7708BB}"/>
              </a:ext>
            </a:extLst>
          </p:cNvPr>
          <p:cNvSpPr>
            <a:spLocks noGrp="1"/>
          </p:cNvSpPr>
          <p:nvPr>
            <p:ph type="title"/>
          </p:nvPr>
        </p:nvSpPr>
        <p:spPr/>
        <p:txBody>
          <a:bodyPr/>
          <a:lstStyle/>
          <a:p>
            <a:r>
              <a:rPr lang="en-US" dirty="0"/>
              <a:t>Software Elements</a:t>
            </a:r>
          </a:p>
        </p:txBody>
      </p:sp>
      <p:sp>
        <p:nvSpPr>
          <p:cNvPr id="3" name="Content Placeholder 2">
            <a:extLst>
              <a:ext uri="{FF2B5EF4-FFF2-40B4-BE49-F238E27FC236}">
                <a16:creationId xmlns:a16="http://schemas.microsoft.com/office/drawing/2014/main" id="{51C95E16-4DFF-4B7C-83F8-3B453649A3CD}"/>
              </a:ext>
            </a:extLst>
          </p:cNvPr>
          <p:cNvSpPr>
            <a:spLocks noGrp="1"/>
          </p:cNvSpPr>
          <p:nvPr>
            <p:ph idx="1"/>
          </p:nvPr>
        </p:nvSpPr>
        <p:spPr/>
        <p:txBody>
          <a:bodyPr>
            <a:normAutofit fontScale="92500" lnSpcReduction="10000"/>
          </a:bodyPr>
          <a:lstStyle/>
          <a:p>
            <a:r>
              <a:rPr lang="en-US" dirty="0"/>
              <a:t>Serial Monitor</a:t>
            </a:r>
          </a:p>
          <a:p>
            <a:pPr lvl="1"/>
            <a:r>
              <a:rPr lang="en-US" dirty="0"/>
              <a:t>Requirements:</a:t>
            </a:r>
          </a:p>
          <a:p>
            <a:pPr lvl="2"/>
            <a:r>
              <a:rPr lang="en-US" dirty="0"/>
              <a:t>User input for sampling rate</a:t>
            </a:r>
          </a:p>
          <a:p>
            <a:r>
              <a:rPr lang="en-US" dirty="0"/>
              <a:t>Derivative Calculation</a:t>
            </a:r>
          </a:p>
          <a:p>
            <a:pPr lvl="1"/>
            <a:r>
              <a:rPr lang="en-US" dirty="0"/>
              <a:t>Requirements:</a:t>
            </a:r>
          </a:p>
          <a:p>
            <a:pPr lvl="2"/>
            <a:r>
              <a:rPr lang="en-US" dirty="0"/>
              <a:t>Indication that SS has been reached</a:t>
            </a:r>
          </a:p>
          <a:p>
            <a:r>
              <a:rPr lang="en-US" dirty="0"/>
              <a:t>Conditional Statements</a:t>
            </a:r>
          </a:p>
          <a:p>
            <a:pPr lvl="1"/>
            <a:r>
              <a:rPr lang="en-US" dirty="0"/>
              <a:t>Requirements:</a:t>
            </a:r>
          </a:p>
          <a:p>
            <a:pPr lvl="2"/>
            <a:r>
              <a:rPr lang="en-US" dirty="0"/>
              <a:t>User can start/stop sampling</a:t>
            </a:r>
          </a:p>
          <a:p>
            <a:pPr lvl="2"/>
            <a:r>
              <a:rPr lang="en-US" dirty="0"/>
              <a:t>Indication that sampling is occurring</a:t>
            </a:r>
          </a:p>
          <a:p>
            <a:pPr lvl="2"/>
            <a:r>
              <a:rPr lang="en-US" dirty="0"/>
              <a:t>Indication that SS has been reached</a:t>
            </a:r>
          </a:p>
          <a:p>
            <a:pPr lvl="2"/>
            <a:r>
              <a:rPr lang="en-US" dirty="0"/>
              <a:t>Error message if sampling rate limit exceeded</a:t>
            </a:r>
          </a:p>
          <a:p>
            <a:r>
              <a:rPr lang="en-US" dirty="0"/>
              <a:t>While loop delay</a:t>
            </a:r>
          </a:p>
          <a:p>
            <a:pPr lvl="1"/>
            <a:r>
              <a:rPr lang="en-US" dirty="0"/>
              <a:t>Requirements:</a:t>
            </a:r>
          </a:p>
          <a:p>
            <a:pPr lvl="2"/>
            <a:r>
              <a:rPr lang="en-US" dirty="0"/>
              <a:t>User input for sampling rate</a:t>
            </a:r>
          </a:p>
        </p:txBody>
      </p:sp>
      <p:pic>
        <p:nvPicPr>
          <p:cNvPr id="7" name="Picture 6">
            <a:extLst>
              <a:ext uri="{FF2B5EF4-FFF2-40B4-BE49-F238E27FC236}">
                <a16:creationId xmlns:a16="http://schemas.microsoft.com/office/drawing/2014/main" id="{31D122B2-D380-4B29-B6A6-94A86026D8C3}"/>
              </a:ext>
            </a:extLst>
          </p:cNvPr>
          <p:cNvPicPr>
            <a:picLocks noChangeAspect="1"/>
          </p:cNvPicPr>
          <p:nvPr/>
        </p:nvPicPr>
        <p:blipFill>
          <a:blip r:embed="rId2"/>
          <a:stretch>
            <a:fillRect/>
          </a:stretch>
        </p:blipFill>
        <p:spPr>
          <a:xfrm>
            <a:off x="5535325" y="2014194"/>
            <a:ext cx="3248025" cy="1762125"/>
          </a:xfrm>
          <a:prstGeom prst="rect">
            <a:avLst/>
          </a:prstGeom>
        </p:spPr>
      </p:pic>
      <p:pic>
        <p:nvPicPr>
          <p:cNvPr id="8" name="Picture 7">
            <a:extLst>
              <a:ext uri="{FF2B5EF4-FFF2-40B4-BE49-F238E27FC236}">
                <a16:creationId xmlns:a16="http://schemas.microsoft.com/office/drawing/2014/main" id="{43A36673-5EA1-4A61-A4DF-C308A80F01C9}"/>
              </a:ext>
            </a:extLst>
          </p:cNvPr>
          <p:cNvPicPr>
            <a:picLocks noChangeAspect="1"/>
          </p:cNvPicPr>
          <p:nvPr/>
        </p:nvPicPr>
        <p:blipFill>
          <a:blip r:embed="rId3"/>
          <a:stretch>
            <a:fillRect/>
          </a:stretch>
        </p:blipFill>
        <p:spPr>
          <a:xfrm>
            <a:off x="5535326" y="3883972"/>
            <a:ext cx="4596966" cy="1010890"/>
          </a:xfrm>
          <a:prstGeom prst="rect">
            <a:avLst/>
          </a:prstGeom>
        </p:spPr>
      </p:pic>
      <p:pic>
        <p:nvPicPr>
          <p:cNvPr id="4" name="Picture 3">
            <a:extLst>
              <a:ext uri="{FF2B5EF4-FFF2-40B4-BE49-F238E27FC236}">
                <a16:creationId xmlns:a16="http://schemas.microsoft.com/office/drawing/2014/main" id="{6BCBC5C4-041B-4F05-8F90-6E1C2AFAB9D5}"/>
              </a:ext>
            </a:extLst>
          </p:cNvPr>
          <p:cNvPicPr>
            <a:picLocks noChangeAspect="1"/>
          </p:cNvPicPr>
          <p:nvPr/>
        </p:nvPicPr>
        <p:blipFill>
          <a:blip r:embed="rId4"/>
          <a:stretch>
            <a:fillRect/>
          </a:stretch>
        </p:blipFill>
        <p:spPr>
          <a:xfrm>
            <a:off x="5535326" y="5002516"/>
            <a:ext cx="5900462" cy="999821"/>
          </a:xfrm>
          <a:prstGeom prst="rect">
            <a:avLst/>
          </a:prstGeom>
        </p:spPr>
      </p:pic>
    </p:spTree>
    <p:extLst>
      <p:ext uri="{BB962C8B-B14F-4D97-AF65-F5344CB8AC3E}">
        <p14:creationId xmlns:p14="http://schemas.microsoft.com/office/powerpoint/2010/main" val="2291342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4F916-944E-4600-95E9-B709FB280972}"/>
              </a:ext>
            </a:extLst>
          </p:cNvPr>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16910981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BBDA2-C889-4E0F-AE67-148EB43AA4EC}"/>
              </a:ext>
            </a:extLst>
          </p:cNvPr>
          <p:cNvSpPr>
            <a:spLocks noGrp="1"/>
          </p:cNvSpPr>
          <p:nvPr>
            <p:ph type="title"/>
          </p:nvPr>
        </p:nvSpPr>
        <p:spPr/>
        <p:txBody>
          <a:bodyPr/>
          <a:lstStyle/>
          <a:p>
            <a:r>
              <a:rPr lang="en-US" dirty="0"/>
              <a:t>Video Links</a:t>
            </a:r>
          </a:p>
        </p:txBody>
      </p:sp>
      <p:sp>
        <p:nvSpPr>
          <p:cNvPr id="3" name="Content Placeholder 2">
            <a:extLst>
              <a:ext uri="{FF2B5EF4-FFF2-40B4-BE49-F238E27FC236}">
                <a16:creationId xmlns:a16="http://schemas.microsoft.com/office/drawing/2014/main" id="{8A815A7F-1F44-4A90-ABF3-154E00AD5E4A}"/>
              </a:ext>
            </a:extLst>
          </p:cNvPr>
          <p:cNvSpPr>
            <a:spLocks noGrp="1"/>
          </p:cNvSpPr>
          <p:nvPr>
            <p:ph idx="1"/>
          </p:nvPr>
        </p:nvSpPr>
        <p:spPr/>
        <p:txBody>
          <a:bodyPr/>
          <a:lstStyle/>
          <a:p>
            <a:r>
              <a:rPr lang="en-US" dirty="0">
                <a:hlinkClick r:id="rId2"/>
              </a:rPr>
              <a:t>https://youtu.be/dhY4Hbpf9sk</a:t>
            </a:r>
            <a:endParaRPr lang="en-US" dirty="0"/>
          </a:p>
          <a:p>
            <a:r>
              <a:rPr lang="en-US" dirty="0">
                <a:hlinkClick r:id="rId3"/>
              </a:rPr>
              <a:t>https://youtu.be/hHX3oRhQVSM</a:t>
            </a:r>
            <a:endParaRPr lang="en-US" dirty="0"/>
          </a:p>
          <a:p>
            <a:r>
              <a:rPr lang="en-US" dirty="0">
                <a:hlinkClick r:id="rId4"/>
              </a:rPr>
              <a:t>https://youtu.be/eewrN2xHJlc</a:t>
            </a:r>
            <a:endParaRPr lang="en-US" dirty="0"/>
          </a:p>
          <a:p>
            <a:endParaRPr lang="en-US" dirty="0"/>
          </a:p>
        </p:txBody>
      </p:sp>
    </p:spTree>
    <p:extLst>
      <p:ext uri="{BB962C8B-B14F-4D97-AF65-F5344CB8AC3E}">
        <p14:creationId xmlns:p14="http://schemas.microsoft.com/office/powerpoint/2010/main" val="35289070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D53DC-8FA4-489E-A76F-0F937439A9E4}"/>
              </a:ext>
            </a:extLst>
          </p:cNvPr>
          <p:cNvSpPr>
            <a:spLocks noGrp="1"/>
          </p:cNvSpPr>
          <p:nvPr>
            <p:ph type="ctrTitle"/>
          </p:nvPr>
        </p:nvSpPr>
        <p:spPr/>
        <p:txBody>
          <a:bodyPr/>
          <a:lstStyle/>
          <a:p>
            <a:r>
              <a:rPr lang="en-US" dirty="0"/>
              <a:t>Appendix</a:t>
            </a:r>
          </a:p>
        </p:txBody>
      </p:sp>
    </p:spTree>
    <p:extLst>
      <p:ext uri="{BB962C8B-B14F-4D97-AF65-F5344CB8AC3E}">
        <p14:creationId xmlns:p14="http://schemas.microsoft.com/office/powerpoint/2010/main" val="3387530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5579D-4B94-4565-8104-E45F6A77B3D6}"/>
              </a:ext>
            </a:extLst>
          </p:cNvPr>
          <p:cNvSpPr>
            <a:spLocks noGrp="1"/>
          </p:cNvSpPr>
          <p:nvPr>
            <p:ph type="title"/>
          </p:nvPr>
        </p:nvSpPr>
        <p:spPr>
          <a:xfrm>
            <a:off x="1066800" y="642594"/>
            <a:ext cx="10058400" cy="1371600"/>
          </a:xfrm>
        </p:spPr>
        <p:txBody>
          <a:bodyPr vert="horz" lIns="91440" tIns="45720" rIns="91440" bIns="45720" rtlCol="0" anchor="ctr">
            <a:normAutofit/>
          </a:bodyPr>
          <a:lstStyle/>
          <a:p>
            <a:r>
              <a:rPr lang="en-US" i="0" kern="1200" cap="none" spc="0" baseline="0" dirty="0">
                <a:effectLst/>
                <a:latin typeface="+mj-lt"/>
                <a:ea typeface="+mn-ea"/>
                <a:cs typeface="+mn-cs"/>
              </a:rPr>
              <a:t>Theory: NTC T-R Models</a:t>
            </a:r>
          </a:p>
        </p:txBody>
      </p:sp>
      <p:sp>
        <p:nvSpPr>
          <p:cNvPr id="9" name="Text Placeholder 2">
            <a:extLst>
              <a:ext uri="{FF2B5EF4-FFF2-40B4-BE49-F238E27FC236}">
                <a16:creationId xmlns:a16="http://schemas.microsoft.com/office/drawing/2014/main" id="{10D0C0FB-5D8D-430A-A956-99C1452F7D95}"/>
              </a:ext>
            </a:extLst>
          </p:cNvPr>
          <p:cNvSpPr>
            <a:spLocks noGrp="1"/>
          </p:cNvSpPr>
          <p:nvPr>
            <p:ph type="body" idx="1"/>
          </p:nvPr>
        </p:nvSpPr>
        <p:spPr>
          <a:xfrm>
            <a:off x="1069848" y="2074334"/>
            <a:ext cx="4663440" cy="640080"/>
          </a:xfrm>
        </p:spPr>
        <p:txBody>
          <a:bodyPr/>
          <a:lstStyle/>
          <a:p>
            <a:pPr algn="ctr"/>
            <a:r>
              <a:rPr lang="en-US" dirty="0"/>
              <a:t>Steinhart-Hart Equation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DA03DCE-BD3A-4480-8916-387F9D207014}"/>
                  </a:ext>
                </a:extLst>
              </p:cNvPr>
              <p:cNvSpPr>
                <a:spLocks noGrp="1"/>
              </p:cNvSpPr>
              <p:nvPr>
                <p:ph sz="half" idx="2"/>
              </p:nvPr>
            </p:nvSpPr>
            <p:spPr>
              <a:xfrm>
                <a:off x="1069848" y="2792472"/>
                <a:ext cx="4663440" cy="3163825"/>
              </a:xfrm>
            </p:spPr>
            <p:txBody>
              <a:bodyPr vert="horz" lIns="91440" tIns="45720" rIns="91440" bIns="45720" rtlCol="0">
                <a:normAutofit/>
              </a:bodyPr>
              <a:lstStyle/>
              <a:p>
                <a:pPr marL="0" indent="0">
                  <a:lnSpc>
                    <a:spcPct val="100000"/>
                  </a:lnSpc>
                  <a:buNone/>
                </a:pPr>
                <a14:m>
                  <m:oMathPara xmlns:m="http://schemas.openxmlformats.org/officeDocument/2006/math">
                    <m:oMathParaPr>
                      <m:jc m:val="centerGroup"/>
                    </m:oMathParaPr>
                    <m:oMath xmlns:m="http://schemas.openxmlformats.org/officeDocument/2006/math">
                      <m:f>
                        <m:fPr>
                          <m:ctrlPr>
                            <a:rPr lang="en-US" b="0" i="1">
                              <a:latin typeface="Cambria Math" panose="02040503050406030204" pitchFamily="18" charset="0"/>
                            </a:rPr>
                          </m:ctrlPr>
                        </m:fPr>
                        <m:num>
                          <m:r>
                            <a:rPr lang="en-US" b="0" i="1">
                              <a:latin typeface="Cambria Math" panose="02040503050406030204" pitchFamily="18" charset="0"/>
                            </a:rPr>
                            <m:t>1</m:t>
                          </m:r>
                        </m:num>
                        <m:den>
                          <m:r>
                            <a:rPr lang="en-US" b="0" i="1">
                              <a:latin typeface="Cambria Math" panose="02040503050406030204" pitchFamily="18" charset="0"/>
                            </a:rPr>
                            <m:t>𝑇</m:t>
                          </m:r>
                        </m:den>
                      </m:f>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𝑐</m:t>
                          </m:r>
                        </m:e>
                        <m:sub>
                          <m:r>
                            <a:rPr lang="en-US" b="0" i="1">
                              <a:latin typeface="Cambria Math" panose="02040503050406030204" pitchFamily="18" charset="0"/>
                            </a:rPr>
                            <m:t>0</m:t>
                          </m:r>
                        </m:sub>
                      </m:sSub>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𝑐</m:t>
                          </m:r>
                        </m:e>
                        <m:sub>
                          <m:r>
                            <a:rPr lang="en-US" b="0" i="1">
                              <a:latin typeface="Cambria Math" panose="02040503050406030204" pitchFamily="18" charset="0"/>
                            </a:rPr>
                            <m:t>1</m:t>
                          </m:r>
                        </m:sub>
                      </m:sSub>
                      <m:func>
                        <m:funcPr>
                          <m:ctrlPr>
                            <a:rPr lang="en-US" b="0" i="1">
                              <a:latin typeface="Cambria Math" panose="02040503050406030204" pitchFamily="18" charset="0"/>
                            </a:rPr>
                          </m:ctrlPr>
                        </m:funcPr>
                        <m:fName>
                          <m:r>
                            <m:rPr>
                              <m:sty m:val="p"/>
                            </m:rPr>
                            <a:rPr lang="en-US" b="0" i="0">
                              <a:latin typeface="Cambria Math" panose="02040503050406030204" pitchFamily="18" charset="0"/>
                            </a:rPr>
                            <m:t>ln</m:t>
                          </m:r>
                        </m:fName>
                        <m:e>
                          <m:r>
                            <a:rPr lang="en-US" b="0" i="1">
                              <a:latin typeface="Cambria Math" panose="02040503050406030204" pitchFamily="18" charset="0"/>
                            </a:rPr>
                            <m:t>𝑅</m:t>
                          </m:r>
                        </m:e>
                      </m:func>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𝑐</m:t>
                          </m:r>
                        </m:e>
                        <m:sub>
                          <m:r>
                            <a:rPr lang="en-US" b="0" i="1">
                              <a:latin typeface="Cambria Math" panose="02040503050406030204" pitchFamily="18" charset="0"/>
                            </a:rPr>
                            <m:t>2</m:t>
                          </m:r>
                        </m:sub>
                      </m:sSub>
                      <m:sSup>
                        <m:sSupPr>
                          <m:ctrlPr>
                            <a:rPr lang="en-US" b="0" i="1">
                              <a:latin typeface="Cambria Math" panose="02040503050406030204" pitchFamily="18" charset="0"/>
                            </a:rPr>
                          </m:ctrlPr>
                        </m:sSupPr>
                        <m:e>
                          <m:d>
                            <m:dPr>
                              <m:ctrlPr>
                                <a:rPr lang="en-US" b="0" i="1">
                                  <a:latin typeface="Cambria Math" panose="02040503050406030204" pitchFamily="18" charset="0"/>
                                </a:rPr>
                              </m:ctrlPr>
                            </m:dPr>
                            <m:e>
                              <m:func>
                                <m:funcPr>
                                  <m:ctrlPr>
                                    <a:rPr lang="en-US" b="0" i="1">
                                      <a:latin typeface="Cambria Math" panose="02040503050406030204" pitchFamily="18" charset="0"/>
                                    </a:rPr>
                                  </m:ctrlPr>
                                </m:funcPr>
                                <m:fName>
                                  <m:r>
                                    <m:rPr>
                                      <m:sty m:val="p"/>
                                    </m:rPr>
                                    <a:rPr lang="en-US" b="0" i="0">
                                      <a:latin typeface="Cambria Math" panose="02040503050406030204" pitchFamily="18" charset="0"/>
                                    </a:rPr>
                                    <m:t>ln</m:t>
                                  </m:r>
                                </m:fName>
                                <m:e>
                                  <m:r>
                                    <a:rPr lang="en-US" b="0" i="1">
                                      <a:latin typeface="Cambria Math" panose="02040503050406030204" pitchFamily="18" charset="0"/>
                                    </a:rPr>
                                    <m:t>𝑅</m:t>
                                  </m:r>
                                </m:e>
                              </m:func>
                            </m:e>
                          </m:d>
                        </m:e>
                        <m:sup>
                          <m:r>
                            <a:rPr lang="en-US" b="0" i="1">
                              <a:latin typeface="Cambria Math" panose="02040503050406030204" pitchFamily="18" charset="0"/>
                            </a:rPr>
                            <m:t>3</m:t>
                          </m:r>
                        </m:sup>
                      </m:sSup>
                    </m:oMath>
                  </m:oMathPara>
                </a14:m>
                <a:endParaRPr lang="en-US" dirty="0"/>
              </a:p>
              <a:p>
                <a:pPr>
                  <a:lnSpc>
                    <a:spcPct val="100000"/>
                  </a:lnSpc>
                </a:pPr>
                <a:r>
                  <a:rPr lang="en-US" dirty="0"/>
                  <a:t>Third order approximation, constants can be solved with three R-T data points:</a:t>
                </a:r>
              </a:p>
              <a:p>
                <a:pPr marL="0" indent="0">
                  <a:lnSpc>
                    <a:spcPct val="100000"/>
                  </a:lnSpc>
                  <a:buNone/>
                </a:pPr>
                <a:endParaRPr lang="en-US" dirty="0"/>
              </a:p>
            </p:txBody>
          </p:sp>
        </mc:Choice>
        <mc:Fallback>
          <p:sp>
            <p:nvSpPr>
              <p:cNvPr id="3" name="Content Placeholder 2">
                <a:extLst>
                  <a:ext uri="{FF2B5EF4-FFF2-40B4-BE49-F238E27FC236}">
                    <a16:creationId xmlns:a16="http://schemas.microsoft.com/office/drawing/2014/main" id="{0DA03DCE-BD3A-4480-8916-387F9D207014}"/>
                  </a:ext>
                </a:extLst>
              </p:cNvPr>
              <p:cNvSpPr>
                <a:spLocks noGrp="1" noRot="1" noChangeAspect="1" noMove="1" noResize="1" noEditPoints="1" noAdjustHandles="1" noChangeArrowheads="1" noChangeShapeType="1" noTextEdit="1"/>
              </p:cNvSpPr>
              <p:nvPr>
                <p:ph sz="half" idx="2"/>
              </p:nvPr>
            </p:nvSpPr>
            <p:spPr>
              <a:xfrm>
                <a:off x="1069848" y="2792472"/>
                <a:ext cx="4663440" cy="3163825"/>
              </a:xfrm>
              <a:blipFill>
                <a:blip r:embed="rId3"/>
                <a:stretch>
                  <a:fillRect l="-9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 Placeholder 4">
                <a:extLst>
                  <a:ext uri="{FF2B5EF4-FFF2-40B4-BE49-F238E27FC236}">
                    <a16:creationId xmlns:a16="http://schemas.microsoft.com/office/drawing/2014/main" id="{26529712-151D-4CEA-8205-32A121F273C8}"/>
                  </a:ext>
                </a:extLst>
              </p:cNvPr>
              <p:cNvSpPr>
                <a:spLocks noGrp="1"/>
              </p:cNvSpPr>
              <p:nvPr>
                <p:ph type="body" sz="quarter" idx="3"/>
              </p:nvPr>
            </p:nvSpPr>
            <p:spPr>
              <a:xfrm>
                <a:off x="6458712" y="2074334"/>
                <a:ext cx="4663440" cy="640080"/>
              </a:xfrm>
            </p:spPr>
            <p:txBody>
              <a:bodyPr/>
              <a:lstStyle/>
              <a:p>
                <a:pPr algn="ctr"/>
                <a14:m>
                  <m:oMath xmlns:m="http://schemas.openxmlformats.org/officeDocument/2006/math">
                    <m:r>
                      <a:rPr lang="en-US" sz="2000" b="0" i="1">
                        <a:latin typeface="Cambria Math" panose="02040503050406030204" pitchFamily="18" charset="0"/>
                      </a:rPr>
                      <m:t>𝛽</m:t>
                    </m:r>
                  </m:oMath>
                </a14:m>
                <a:r>
                  <a:rPr lang="en-US" sz="2000" i="1" dirty="0"/>
                  <a:t> Parameter Equation</a:t>
                </a:r>
              </a:p>
            </p:txBody>
          </p:sp>
        </mc:Choice>
        <mc:Fallback xmlns="">
          <p:sp>
            <p:nvSpPr>
              <p:cNvPr id="11" name="Text Placeholder 4">
                <a:extLst>
                  <a:ext uri="{FF2B5EF4-FFF2-40B4-BE49-F238E27FC236}">
                    <a16:creationId xmlns:a16="http://schemas.microsoft.com/office/drawing/2014/main" id="{26529712-151D-4CEA-8205-32A121F273C8}"/>
                  </a:ext>
                </a:extLst>
              </p:cNvPr>
              <p:cNvSpPr>
                <a:spLocks noGrp="1" noRot="1" noChangeAspect="1" noMove="1" noResize="1" noEditPoints="1" noAdjustHandles="1" noChangeArrowheads="1" noChangeShapeType="1" noTextEdit="1"/>
              </p:cNvSpPr>
              <p:nvPr>
                <p:ph type="body" sz="quarter" idx="3"/>
              </p:nvPr>
            </p:nvSpPr>
            <p:spPr>
              <a:xfrm>
                <a:off x="6458712" y="2074334"/>
                <a:ext cx="4663440" cy="640080"/>
              </a:xfr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Content Placeholder 2">
                <a:extLst>
                  <a:ext uri="{FF2B5EF4-FFF2-40B4-BE49-F238E27FC236}">
                    <a16:creationId xmlns:a16="http://schemas.microsoft.com/office/drawing/2014/main" id="{8F3EDAB0-F17A-473F-B7BF-C437C59F4489}"/>
                  </a:ext>
                </a:extLst>
              </p:cNvPr>
              <p:cNvSpPr txBox="1">
                <a:spLocks/>
              </p:cNvSpPr>
              <p:nvPr/>
            </p:nvSpPr>
            <p:spPr>
              <a:xfrm>
                <a:off x="6458712" y="2792471"/>
                <a:ext cx="4663440" cy="3164509"/>
              </a:xfrm>
              <a:prstGeom prst="rect">
                <a:avLst/>
              </a:prstGeom>
            </p:spPr>
            <p:txBody>
              <a:bodyPr vert="horz" lIns="91440" tIns="45720" rIns="91440" bIns="45720" rtlCol="0">
                <a:normAutofit fontScale="77500" lnSpcReduction="20000"/>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lnSpc>
                    <a:spcPct val="100000"/>
                  </a:lnSpc>
                  <a:buNone/>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𝑇</m:t>
                          </m:r>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a:latin typeface="Cambria Math" panose="02040503050406030204" pitchFamily="18" charset="0"/>
                            </a:rPr>
                            <m:t>1</m:t>
                          </m:r>
                        </m:num>
                        <m:den>
                          <m:sSub>
                            <m:sSubPr>
                              <m:ctrlPr>
                                <a:rPr lang="en-US" sz="1800" b="0" i="1">
                                  <a:latin typeface="Cambria Math" panose="02040503050406030204" pitchFamily="18" charset="0"/>
                                </a:rPr>
                              </m:ctrlPr>
                            </m:sSubPr>
                            <m:e>
                              <m:r>
                                <a:rPr lang="en-US" sz="1800" b="0" i="1">
                                  <a:latin typeface="Cambria Math" panose="02040503050406030204" pitchFamily="18" charset="0"/>
                                </a:rPr>
                                <m:t>𝑇</m:t>
                              </m:r>
                            </m:e>
                            <m:sub>
                              <m:r>
                                <a:rPr lang="en-US" sz="1800" b="0" i="1">
                                  <a:latin typeface="Cambria Math" panose="02040503050406030204" pitchFamily="18" charset="0"/>
                                </a:rPr>
                                <m:t>0</m:t>
                              </m:r>
                            </m:sub>
                          </m:sSub>
                        </m:den>
                      </m:f>
                      <m:r>
                        <a:rPr lang="en-US" sz="1800" b="0" i="1">
                          <a:latin typeface="Cambria Math" panose="02040503050406030204" pitchFamily="18" charset="0"/>
                        </a:rPr>
                        <m:t>+</m:t>
                      </m:r>
                      <m:f>
                        <m:fPr>
                          <m:ctrlPr>
                            <a:rPr lang="en-US" sz="1800" b="0" i="1">
                              <a:latin typeface="Cambria Math" panose="02040503050406030204" pitchFamily="18" charset="0"/>
                            </a:rPr>
                          </m:ctrlPr>
                        </m:fPr>
                        <m:num>
                          <m:r>
                            <a:rPr lang="en-US" sz="1800" b="0" i="1">
                              <a:latin typeface="Cambria Math" panose="02040503050406030204" pitchFamily="18" charset="0"/>
                            </a:rPr>
                            <m:t>1</m:t>
                          </m:r>
                        </m:num>
                        <m:den>
                          <m:r>
                            <a:rPr lang="en-US" sz="1800" b="0" i="1">
                              <a:latin typeface="Cambria Math" panose="02040503050406030204" pitchFamily="18" charset="0"/>
                            </a:rPr>
                            <m:t>𝛽</m:t>
                          </m:r>
                        </m:den>
                      </m:f>
                      <m:func>
                        <m:funcPr>
                          <m:ctrlPr>
                            <a:rPr lang="en-US" sz="1800" b="0" i="1">
                              <a:latin typeface="Cambria Math" panose="02040503050406030204" pitchFamily="18" charset="0"/>
                            </a:rPr>
                          </m:ctrlPr>
                        </m:funcPr>
                        <m:fName>
                          <m:r>
                            <m:rPr>
                              <m:sty m:val="p"/>
                            </m:rPr>
                            <a:rPr lang="en-US" sz="1800" b="0" i="0">
                              <a:latin typeface="Cambria Math" panose="02040503050406030204" pitchFamily="18" charset="0"/>
                            </a:rPr>
                            <m:t>ln</m:t>
                          </m:r>
                        </m:fName>
                        <m:e>
                          <m:f>
                            <m:fPr>
                              <m:ctrlPr>
                                <a:rPr lang="en-US" sz="1800" b="0" i="1">
                                  <a:latin typeface="Cambria Math" panose="02040503050406030204" pitchFamily="18" charset="0"/>
                                </a:rPr>
                              </m:ctrlPr>
                            </m:fPr>
                            <m:num>
                              <m:r>
                                <a:rPr lang="en-US" sz="1800" b="0" i="1">
                                  <a:latin typeface="Cambria Math" panose="02040503050406030204" pitchFamily="18" charset="0"/>
                                </a:rPr>
                                <m:t>𝑅</m:t>
                              </m:r>
                            </m:num>
                            <m:den>
                              <m:sSub>
                                <m:sSubPr>
                                  <m:ctrlPr>
                                    <a:rPr lang="en-US" sz="1800" b="0" i="1">
                                      <a:latin typeface="Cambria Math" panose="02040503050406030204" pitchFamily="18" charset="0"/>
                                    </a:rPr>
                                  </m:ctrlPr>
                                </m:sSubPr>
                                <m:e>
                                  <m:r>
                                    <a:rPr lang="en-US" sz="1800" b="0" i="1">
                                      <a:latin typeface="Cambria Math" panose="02040503050406030204" pitchFamily="18" charset="0"/>
                                    </a:rPr>
                                    <m:t>𝑅</m:t>
                                  </m:r>
                                </m:e>
                                <m:sub>
                                  <m:r>
                                    <a:rPr lang="en-US" sz="1800" b="0" i="1">
                                      <a:latin typeface="Cambria Math" panose="02040503050406030204" pitchFamily="18" charset="0"/>
                                    </a:rPr>
                                    <m:t>0</m:t>
                                  </m:r>
                                </m:sub>
                              </m:sSub>
                            </m:den>
                          </m:f>
                        </m:e>
                      </m:func>
                    </m:oMath>
                  </m:oMathPara>
                </a14:m>
                <a:endParaRPr lang="en-US" sz="1800" dirty="0"/>
              </a:p>
              <a:p>
                <a:pPr>
                  <a:lnSpc>
                    <a:spcPct val="100000"/>
                  </a:lnSpc>
                </a:pPr>
                <a:r>
                  <a:rPr lang="en-US" sz="1800" dirty="0"/>
                  <a:t>Alternative form of S-H with</a:t>
                </a:r>
              </a:p>
              <a:p>
                <a:pPr marL="0">
                  <a:lnSpc>
                    <a:spcPct val="100000"/>
                  </a:lnSpc>
                </a:pPr>
                <a14:m>
                  <m:oMath xmlns:m="http://schemas.openxmlformats.org/officeDocument/2006/math">
                    <m:sSub>
                      <m:sSubPr>
                        <m:ctrlPr>
                          <a:rPr lang="en-US" sz="1800" b="0" i="1">
                            <a:latin typeface="Cambria Math" panose="02040503050406030204" pitchFamily="18" charset="0"/>
                          </a:rPr>
                        </m:ctrlPr>
                      </m:sSubPr>
                      <m:e>
                        <m:r>
                          <a:rPr lang="en-US" sz="1800" b="0" i="1">
                            <a:latin typeface="Cambria Math" panose="02040503050406030204" pitchFamily="18" charset="0"/>
                          </a:rPr>
                          <m:t>𝑐</m:t>
                        </m:r>
                      </m:e>
                      <m:sub>
                        <m:r>
                          <a:rPr lang="en-US" sz="1800" b="0" i="1">
                            <a:latin typeface="Cambria Math" panose="02040503050406030204" pitchFamily="18" charset="0"/>
                          </a:rPr>
                          <m:t>0</m:t>
                        </m:r>
                      </m:sub>
                    </m:sSub>
                    <m:r>
                      <a:rPr lang="en-US" sz="1800" b="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𝑇</m:t>
                            </m:r>
                          </m:e>
                          <m:sub>
                            <m:r>
                              <a:rPr lang="en-US" sz="1800" i="1">
                                <a:latin typeface="Cambria Math" panose="02040503050406030204" pitchFamily="18" charset="0"/>
                              </a:rPr>
                              <m:t>0</m:t>
                            </m:r>
                          </m:sub>
                        </m:sSub>
                      </m:den>
                    </m:f>
                    <m:r>
                      <a:rPr lang="en-US" sz="1800" b="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b="0" i="1">
                            <a:latin typeface="Cambria Math" panose="02040503050406030204" pitchFamily="18" charset="0"/>
                          </a:rPr>
                          <m:t>𝛽</m:t>
                        </m:r>
                      </m:den>
                    </m:f>
                    <m:func>
                      <m:funcPr>
                        <m:ctrlPr>
                          <a:rPr lang="en-US" sz="1800" i="1">
                            <a:latin typeface="Cambria Math" panose="02040503050406030204" pitchFamily="18" charset="0"/>
                          </a:rPr>
                        </m:ctrlPr>
                      </m:funcPr>
                      <m:fName>
                        <m:r>
                          <m:rPr>
                            <m:sty m:val="p"/>
                          </m:rPr>
                          <a:rPr lang="en-US" sz="1800" i="0">
                            <a:latin typeface="Cambria Math" panose="02040503050406030204" pitchFamily="18" charset="0"/>
                          </a:rPr>
                          <m:t>ln</m:t>
                        </m:r>
                      </m:fName>
                      <m:e>
                        <m:sSub>
                          <m:sSubPr>
                            <m:ctrlPr>
                              <a:rPr lang="en-US" sz="1800" b="0" i="1">
                                <a:latin typeface="Cambria Math" panose="02040503050406030204" pitchFamily="18" charset="0"/>
                              </a:rPr>
                            </m:ctrlPr>
                          </m:sSubPr>
                          <m:e>
                            <m:r>
                              <a:rPr lang="en-US" sz="1800" b="0" i="1">
                                <a:latin typeface="Cambria Math" panose="02040503050406030204" pitchFamily="18" charset="0"/>
                              </a:rPr>
                              <m:t>𝑅</m:t>
                            </m:r>
                          </m:e>
                          <m:sub>
                            <m:r>
                              <a:rPr lang="en-US" sz="1800" b="0" i="1">
                                <a:latin typeface="Cambria Math" panose="02040503050406030204" pitchFamily="18" charset="0"/>
                              </a:rPr>
                              <m:t>0</m:t>
                            </m:r>
                          </m:sub>
                        </m:sSub>
                      </m:e>
                    </m:func>
                    <m:r>
                      <a:rPr lang="en-US" sz="1800" b="0" i="0">
                        <a:latin typeface="Cambria Math" panose="02040503050406030204" pitchFamily="18" charset="0"/>
                      </a:rPr>
                      <m:t>, </m:t>
                    </m:r>
                    <m:sSub>
                      <m:sSubPr>
                        <m:ctrlPr>
                          <a:rPr lang="en-US" sz="1800" b="0" i="1">
                            <a:latin typeface="Cambria Math" panose="02040503050406030204" pitchFamily="18" charset="0"/>
                          </a:rPr>
                        </m:ctrlPr>
                      </m:sSubPr>
                      <m:e>
                        <m:r>
                          <a:rPr lang="en-US" sz="1800" b="0" i="1">
                            <a:latin typeface="Cambria Math" panose="02040503050406030204" pitchFamily="18" charset="0"/>
                          </a:rPr>
                          <m:t>𝑐</m:t>
                        </m:r>
                      </m:e>
                      <m:sub>
                        <m:r>
                          <a:rPr lang="en-US" sz="1800" b="0" i="1">
                            <a:latin typeface="Cambria Math" panose="02040503050406030204" pitchFamily="18" charset="0"/>
                          </a:rPr>
                          <m:t>1</m:t>
                        </m:r>
                      </m:sub>
                    </m:sSub>
                    <m:r>
                      <a:rPr lang="en-US" sz="1800" b="0" i="1">
                        <a:latin typeface="Cambria Math" panose="02040503050406030204" pitchFamily="18" charset="0"/>
                      </a:rPr>
                      <m:t>=</m:t>
                    </m:r>
                    <m:f>
                      <m:fPr>
                        <m:ctrlPr>
                          <a:rPr lang="en-US" sz="1800" b="0" i="1">
                            <a:latin typeface="Cambria Math" panose="02040503050406030204" pitchFamily="18" charset="0"/>
                          </a:rPr>
                        </m:ctrlPr>
                      </m:fPr>
                      <m:num>
                        <m:r>
                          <a:rPr lang="en-US" sz="1800" b="0" i="1">
                            <a:latin typeface="Cambria Math" panose="02040503050406030204" pitchFamily="18" charset="0"/>
                          </a:rPr>
                          <m:t>1</m:t>
                        </m:r>
                      </m:num>
                      <m:den>
                        <m:r>
                          <a:rPr lang="en-US" sz="1800" b="0" i="1">
                            <a:latin typeface="Cambria Math" panose="02040503050406030204" pitchFamily="18" charset="0"/>
                          </a:rPr>
                          <m:t>𝛽</m:t>
                        </m:r>
                      </m:den>
                    </m:f>
                    <m:r>
                      <a:rPr lang="en-US" sz="1800" b="0" i="0">
                        <a:latin typeface="Cambria Math" panose="02040503050406030204" pitchFamily="18" charset="0"/>
                      </a:rPr>
                      <m:t>,</m:t>
                    </m:r>
                    <m:sSub>
                      <m:sSubPr>
                        <m:ctrlPr>
                          <a:rPr lang="en-US" sz="1800" b="0" i="1">
                            <a:latin typeface="Cambria Math" panose="02040503050406030204" pitchFamily="18" charset="0"/>
                          </a:rPr>
                        </m:ctrlPr>
                      </m:sSubPr>
                      <m:e>
                        <m:r>
                          <a:rPr lang="en-US" sz="1800" b="0" i="1">
                            <a:latin typeface="Cambria Math" panose="02040503050406030204" pitchFamily="18" charset="0"/>
                          </a:rPr>
                          <m:t>𝑐</m:t>
                        </m:r>
                      </m:e>
                      <m:sub>
                        <m:r>
                          <a:rPr lang="en-US" sz="1800" b="0" i="1">
                            <a:latin typeface="Cambria Math" panose="02040503050406030204" pitchFamily="18" charset="0"/>
                          </a:rPr>
                          <m:t>2</m:t>
                        </m:r>
                      </m:sub>
                    </m:sSub>
                    <m:r>
                      <a:rPr lang="en-US" sz="1800" b="0" i="1">
                        <a:latin typeface="Cambria Math" panose="02040503050406030204" pitchFamily="18" charset="0"/>
                      </a:rPr>
                      <m:t>=0</m:t>
                    </m:r>
                  </m:oMath>
                </a14:m>
                <a:endParaRPr lang="en-US" sz="1800" b="0" dirty="0"/>
              </a:p>
              <a:p>
                <a:pPr>
                  <a:lnSpc>
                    <a:spcPct val="100000"/>
                  </a:lnSpc>
                </a:pPr>
                <a14:m>
                  <m:oMath xmlns:m="http://schemas.openxmlformats.org/officeDocument/2006/math">
                    <m:r>
                      <a:rPr lang="en-US" sz="1800" b="0" i="1" smtClean="0">
                        <a:latin typeface="Cambria Math" panose="02040503050406030204" pitchFamily="18" charset="0"/>
                      </a:rPr>
                      <m:t>𝛽</m:t>
                    </m:r>
                  </m:oMath>
                </a14:m>
                <a:r>
                  <a:rPr lang="en-US" sz="1800" dirty="0"/>
                  <a:t> value given</a:t>
                </a:r>
              </a:p>
              <a:p>
                <a:pPr lvl="1"/>
                <a:r>
                  <a:rPr lang="en-US" sz="1600" dirty="0"/>
                  <a:t>1 ref point needed, nominal data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0</m:t>
                        </m:r>
                      </m:sub>
                    </m:sSub>
                  </m:oMath>
                </a14:m>
                <a:r>
                  <a:rPr lang="en-US" sz="1600" dirty="0"/>
                  <a:t> and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𝑇</m:t>
                        </m:r>
                      </m:e>
                      <m:sub>
                        <m:r>
                          <a:rPr lang="en-US" sz="1600" b="0" i="1" smtClean="0">
                            <a:latin typeface="Cambria Math" panose="02040503050406030204" pitchFamily="18" charset="0"/>
                          </a:rPr>
                          <m:t>0</m:t>
                        </m:r>
                      </m:sub>
                    </m:sSub>
                  </m:oMath>
                </a14:m>
                <a:endParaRPr lang="en-US" sz="1600" dirty="0"/>
              </a:p>
              <a:p>
                <a14:m>
                  <m:oMath xmlns:m="http://schemas.openxmlformats.org/officeDocument/2006/math">
                    <m:r>
                      <a:rPr lang="en-US" sz="1800" i="1">
                        <a:latin typeface="Cambria Math" panose="02040503050406030204" pitchFamily="18" charset="0"/>
                      </a:rPr>
                      <m:t>𝛽</m:t>
                    </m:r>
                  </m:oMath>
                </a14:m>
                <a:r>
                  <a:rPr lang="en-US" sz="1800" dirty="0"/>
                  <a:t> value unknown (required calibration)</a:t>
                </a:r>
              </a:p>
              <a:p>
                <a:pPr lvl="1"/>
                <a:r>
                  <a:rPr lang="en-US" sz="1600" dirty="0"/>
                  <a:t>2 ref point needed</a:t>
                </a:r>
              </a:p>
              <a:p>
                <a:pPr marL="274320" lvl="1" inden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𝛽</m:t>
                      </m:r>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ln</m:t>
                              </m:r>
                            </m:fName>
                            <m:e>
                              <m:d>
                                <m:dPr>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e>
                              </m:d>
                            </m:e>
                          </m:func>
                        </m:num>
                        <m:den>
                          <m:d>
                            <m:dPr>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𝑇</m:t>
                                      </m:r>
                                    </m:e>
                                    <m:sub>
                                      <m:r>
                                        <a:rPr lang="en-US" sz="1600" b="0" i="1" smtClean="0">
                                          <a:latin typeface="Cambria Math" panose="02040503050406030204" pitchFamily="18" charset="0"/>
                                        </a:rPr>
                                        <m:t>1</m:t>
                                      </m:r>
                                    </m:sub>
                                  </m:sSub>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𝑇</m:t>
                                      </m:r>
                                    </m:e>
                                    <m:sub>
                                      <m:r>
                                        <a:rPr lang="en-US" sz="1600" b="0" i="1" smtClean="0">
                                          <a:latin typeface="Cambria Math" panose="02040503050406030204" pitchFamily="18" charset="0"/>
                                        </a:rPr>
                                        <m:t>2</m:t>
                                      </m:r>
                                    </m:sub>
                                  </m:sSub>
                                </m:den>
                              </m:f>
                            </m:e>
                          </m:d>
                        </m:den>
                      </m:f>
                    </m:oMath>
                  </m:oMathPara>
                </a14:m>
                <a:endParaRPr lang="en-US" sz="1600" dirty="0"/>
              </a:p>
            </p:txBody>
          </p:sp>
        </mc:Choice>
        <mc:Fallback>
          <p:sp>
            <p:nvSpPr>
              <p:cNvPr id="4" name="Content Placeholder 2">
                <a:extLst>
                  <a:ext uri="{FF2B5EF4-FFF2-40B4-BE49-F238E27FC236}">
                    <a16:creationId xmlns:a16="http://schemas.microsoft.com/office/drawing/2014/main" id="{8F3EDAB0-F17A-473F-B7BF-C437C59F4489}"/>
                  </a:ext>
                </a:extLst>
              </p:cNvPr>
              <p:cNvSpPr txBox="1">
                <a:spLocks noRot="1" noChangeAspect="1" noMove="1" noResize="1" noEditPoints="1" noAdjustHandles="1" noChangeArrowheads="1" noChangeShapeType="1" noTextEdit="1"/>
              </p:cNvSpPr>
              <p:nvPr/>
            </p:nvSpPr>
            <p:spPr>
              <a:xfrm>
                <a:off x="6458712" y="2792471"/>
                <a:ext cx="4663440" cy="3164509"/>
              </a:xfrm>
              <a:prstGeom prst="rect">
                <a:avLst/>
              </a:prstGeom>
              <a:blipFill>
                <a:blip r:embed="rId5"/>
                <a:stretch>
                  <a:fillRect l="-26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ABA1CCC0-07E2-4068-A8E5-038BFCB83236}"/>
                  </a:ext>
                </a:extLst>
              </p:cNvPr>
              <p:cNvSpPr/>
              <p:nvPr/>
            </p:nvSpPr>
            <p:spPr>
              <a:xfrm>
                <a:off x="1608737" y="4404605"/>
                <a:ext cx="3585661" cy="10132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e>
                                </m:func>
                              </m:e>
                              <m:e>
                                <m:sSup>
                                  <m:sSupPr>
                                    <m:ctrlPr>
                                      <a:rPr lang="en-US" i="1">
                                        <a:latin typeface="Cambria Math" panose="02040503050406030204" pitchFamily="18" charset="0"/>
                                      </a:rPr>
                                    </m:ctrlPr>
                                  </m:sSupPr>
                                  <m:e>
                                    <m:d>
                                      <m:dPr>
                                        <m:ctrlPr>
                                          <a:rPr lang="en-US" i="1">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e>
                                        </m:func>
                                      </m:e>
                                    </m:d>
                                  </m:e>
                                  <m:sup>
                                    <m:r>
                                      <a:rPr lang="en-US" i="1">
                                        <a:latin typeface="Cambria Math" panose="02040503050406030204" pitchFamily="18" charset="0"/>
                                      </a:rPr>
                                      <m:t>3</m:t>
                                    </m:r>
                                  </m:sup>
                                </m:sSup>
                              </m:e>
                            </m:mr>
                            <m:mr>
                              <m:e>
                                <m:r>
                                  <a:rPr lang="en-US" i="1">
                                    <a:latin typeface="Cambria Math" panose="02040503050406030204" pitchFamily="18" charset="0"/>
                                  </a:rPr>
                                  <m:t>1</m:t>
                                </m:r>
                              </m:e>
                              <m:e>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e>
                                </m:func>
                              </m:e>
                              <m:e>
                                <m:sSup>
                                  <m:sSupPr>
                                    <m:ctrlPr>
                                      <a:rPr lang="en-US" i="1">
                                        <a:latin typeface="Cambria Math" panose="02040503050406030204" pitchFamily="18" charset="0"/>
                                      </a:rPr>
                                    </m:ctrlPr>
                                  </m:sSupPr>
                                  <m:e>
                                    <m:d>
                                      <m:dPr>
                                        <m:ctrlPr>
                                          <a:rPr lang="en-US" i="1">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sSub>
                                              <m:sSubPr>
                                                <m:ctrlPr>
                                                  <a:rPr lang="en-US" i="1" smtClean="0">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e>
                                        </m:func>
                                      </m:e>
                                    </m:d>
                                  </m:e>
                                  <m:sup>
                                    <m:r>
                                      <a:rPr lang="en-US" i="1">
                                        <a:latin typeface="Cambria Math" panose="02040503050406030204" pitchFamily="18" charset="0"/>
                                      </a:rPr>
                                      <m:t>3</m:t>
                                    </m:r>
                                  </m:sup>
                                </m:sSup>
                              </m:e>
                            </m:mr>
                            <m:mr>
                              <m:e>
                                <m:r>
                                  <a:rPr lang="en-US" i="1">
                                    <a:latin typeface="Cambria Math" panose="02040503050406030204" pitchFamily="18" charset="0"/>
                                  </a:rPr>
                                  <m:t>1</m:t>
                                </m:r>
                              </m:e>
                              <m:e>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3</m:t>
                                        </m:r>
                                      </m:sub>
                                    </m:sSub>
                                  </m:e>
                                </m:func>
                              </m:e>
                              <m:e>
                                <m:sSup>
                                  <m:sSupPr>
                                    <m:ctrlPr>
                                      <a:rPr lang="en-US" i="1">
                                        <a:latin typeface="Cambria Math" panose="02040503050406030204" pitchFamily="18" charset="0"/>
                                      </a:rPr>
                                    </m:ctrlPr>
                                  </m:sSupPr>
                                  <m:e>
                                    <m:d>
                                      <m:dPr>
                                        <m:ctrlPr>
                                          <a:rPr lang="en-US" i="1">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3</m:t>
                                                </m:r>
                                              </m:sub>
                                            </m:sSub>
                                          </m:e>
                                        </m:func>
                                      </m:e>
                                    </m:d>
                                  </m:e>
                                  <m:sup>
                                    <m:r>
                                      <a:rPr lang="en-US" i="1">
                                        <a:latin typeface="Cambria Math" panose="02040503050406030204" pitchFamily="18" charset="0"/>
                                      </a:rPr>
                                      <m:t>3</m:t>
                                    </m:r>
                                  </m:sup>
                                </m:sSup>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𝑐</m:t>
                                    </m:r>
                                  </m:e>
                                  <m:sub>
                                    <m:r>
                                      <m:rPr>
                                        <m:brk m:alnAt="7"/>
                                      </m:rPr>
                                      <a:rPr lang="en-US" i="1">
                                        <a:latin typeface="Cambria Math" panose="02040503050406030204" pitchFamily="18" charset="0"/>
                                      </a:rPr>
                                      <m:t>0</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1</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2</m:t>
                                    </m:r>
                                  </m:sub>
                                </m:sSub>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b="0" i="1" smtClean="0">
                                        <a:latin typeface="Cambria Math" panose="02040503050406030204" pitchFamily="18" charset="0"/>
                                      </a:rPr>
                                      <m:t>1</m:t>
                                    </m:r>
                                  </m:sub>
                                  <m:sup>
                                    <m:r>
                                      <a:rPr lang="en-US" i="1">
                                        <a:latin typeface="Cambria Math" panose="02040503050406030204" pitchFamily="18" charset="0"/>
                                      </a:rPr>
                                      <m:t>−1</m:t>
                                    </m:r>
                                  </m:sup>
                                </m:sSubSup>
                              </m:e>
                            </m:mr>
                            <m:mr>
                              <m:e>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b="0" i="1" smtClean="0">
                                        <a:latin typeface="Cambria Math" panose="02040503050406030204" pitchFamily="18" charset="0"/>
                                      </a:rPr>
                                      <m:t>2</m:t>
                                    </m:r>
                                  </m:sub>
                                  <m:sup>
                                    <m:r>
                                      <a:rPr lang="en-US" i="1">
                                        <a:latin typeface="Cambria Math" panose="02040503050406030204" pitchFamily="18" charset="0"/>
                                      </a:rPr>
                                      <m:t>−1</m:t>
                                    </m:r>
                                  </m:sup>
                                </m:sSubSup>
                              </m:e>
                            </m:mr>
                            <m:mr>
                              <m:e>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b="0" i="1" smtClean="0">
                                        <a:latin typeface="Cambria Math" panose="02040503050406030204" pitchFamily="18" charset="0"/>
                                      </a:rPr>
                                      <m:t>3</m:t>
                                    </m:r>
                                  </m:sub>
                                  <m:sup>
                                    <m:r>
                                      <a:rPr lang="en-US" i="1">
                                        <a:latin typeface="Cambria Math" panose="02040503050406030204" pitchFamily="18" charset="0"/>
                                      </a:rPr>
                                      <m:t>−1</m:t>
                                    </m:r>
                                  </m:sup>
                                </m:sSubSup>
                              </m:e>
                            </m:mr>
                          </m:m>
                        </m:e>
                      </m:d>
                    </m:oMath>
                  </m:oMathPara>
                </a14:m>
                <a:endParaRPr lang="en-US" dirty="0"/>
              </a:p>
            </p:txBody>
          </p:sp>
        </mc:Choice>
        <mc:Fallback>
          <p:sp>
            <p:nvSpPr>
              <p:cNvPr id="7" name="Rectangle 6">
                <a:extLst>
                  <a:ext uri="{FF2B5EF4-FFF2-40B4-BE49-F238E27FC236}">
                    <a16:creationId xmlns:a16="http://schemas.microsoft.com/office/drawing/2014/main" id="{ABA1CCC0-07E2-4068-A8E5-038BFCB83236}"/>
                  </a:ext>
                </a:extLst>
              </p:cNvPr>
              <p:cNvSpPr>
                <a:spLocks noRot="1" noChangeAspect="1" noMove="1" noResize="1" noEditPoints="1" noAdjustHandles="1" noChangeArrowheads="1" noChangeShapeType="1" noTextEdit="1"/>
              </p:cNvSpPr>
              <p:nvPr/>
            </p:nvSpPr>
            <p:spPr>
              <a:xfrm>
                <a:off x="1608737" y="4404605"/>
                <a:ext cx="3585661" cy="1013226"/>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35061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a:bodyPr>
          <a:lstStyle/>
          <a:p>
            <a:r>
              <a:rPr lang="en-US" sz="4400" dirty="0">
                <a:solidFill>
                  <a:schemeClr val="tx1"/>
                </a:solidFill>
              </a:rPr>
              <a:t>Preliminary Design review</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734632"/>
          </a:xfrm>
        </p:spPr>
        <p:txBody>
          <a:bodyPr>
            <a:normAutofit lnSpcReduction="10000"/>
          </a:bodyPr>
          <a:lstStyle/>
          <a:p>
            <a:pPr>
              <a:spcAft>
                <a:spcPts val="600"/>
              </a:spcAft>
            </a:pPr>
            <a:r>
              <a:rPr lang="en-US" dirty="0">
                <a:solidFill>
                  <a:schemeClr val="tx1"/>
                </a:solidFill>
              </a:rPr>
              <a:t>Samuel Ellison</a:t>
            </a:r>
          </a:p>
          <a:p>
            <a:pPr>
              <a:spcAft>
                <a:spcPts val="600"/>
              </a:spcAft>
            </a:pPr>
            <a:r>
              <a:rPr lang="en-US" dirty="0">
                <a:solidFill>
                  <a:schemeClr val="tx1"/>
                </a:solidFill>
              </a:rPr>
              <a:t>Group 8</a:t>
            </a:r>
          </a:p>
        </p:txBody>
      </p:sp>
    </p:spTree>
    <p:extLst>
      <p:ext uri="{BB962C8B-B14F-4D97-AF65-F5344CB8AC3E}">
        <p14:creationId xmlns:p14="http://schemas.microsoft.com/office/powerpoint/2010/main" val="40498489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1F710-161E-490B-B121-A3B8FCB8DCFD}"/>
              </a:ext>
            </a:extLst>
          </p:cNvPr>
          <p:cNvSpPr>
            <a:spLocks noGrp="1"/>
          </p:cNvSpPr>
          <p:nvPr>
            <p:ph type="ctrTitle"/>
          </p:nvPr>
        </p:nvSpPr>
        <p:spPr/>
        <p:txBody>
          <a:bodyPr/>
          <a:lstStyle/>
          <a:p>
            <a:r>
              <a:rPr lang="en-US" dirty="0"/>
              <a:t>Project overview</a:t>
            </a:r>
          </a:p>
        </p:txBody>
      </p:sp>
      <p:sp>
        <p:nvSpPr>
          <p:cNvPr id="3" name="Subtitle 2">
            <a:extLst>
              <a:ext uri="{FF2B5EF4-FFF2-40B4-BE49-F238E27FC236}">
                <a16:creationId xmlns:a16="http://schemas.microsoft.com/office/drawing/2014/main" id="{05430A70-619E-4EB5-8957-85AFC353FA74}"/>
              </a:ext>
            </a:extLst>
          </p:cNvPr>
          <p:cNvSpPr>
            <a:spLocks noGrp="1"/>
          </p:cNvSpPr>
          <p:nvPr>
            <p:ph type="subTitle" idx="1"/>
          </p:nvPr>
        </p:nvSpPr>
        <p:spPr/>
        <p:txBody>
          <a:bodyPr/>
          <a:lstStyle/>
          <a:p>
            <a:r>
              <a:rPr lang="en-US" dirty="0"/>
              <a:t>Section 1</a:t>
            </a:r>
          </a:p>
        </p:txBody>
      </p:sp>
    </p:spTree>
    <p:extLst>
      <p:ext uri="{BB962C8B-B14F-4D97-AF65-F5344CB8AC3E}">
        <p14:creationId xmlns:p14="http://schemas.microsoft.com/office/powerpoint/2010/main" val="20971168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C3876-05FB-44C8-9026-C78E298BC151}"/>
              </a:ext>
            </a:extLst>
          </p:cNvPr>
          <p:cNvSpPr>
            <a:spLocks noGrp="1"/>
          </p:cNvSpPr>
          <p:nvPr>
            <p:ph type="title"/>
          </p:nvPr>
        </p:nvSpPr>
        <p:spPr/>
        <p:txBody>
          <a:bodyPr/>
          <a:lstStyle/>
          <a:p>
            <a:r>
              <a:rPr lang="en-US" dirty="0"/>
              <a:t>Theory: Thermistors</a:t>
            </a:r>
          </a:p>
        </p:txBody>
      </p:sp>
      <p:sp>
        <p:nvSpPr>
          <p:cNvPr id="3" name="Content Placeholder 2">
            <a:extLst>
              <a:ext uri="{FF2B5EF4-FFF2-40B4-BE49-F238E27FC236}">
                <a16:creationId xmlns:a16="http://schemas.microsoft.com/office/drawing/2014/main" id="{99CF8AFD-E04F-4311-85B1-EB2A2F510538}"/>
              </a:ext>
            </a:extLst>
          </p:cNvPr>
          <p:cNvSpPr>
            <a:spLocks noGrp="1"/>
          </p:cNvSpPr>
          <p:nvPr>
            <p:ph idx="1"/>
          </p:nvPr>
        </p:nvSpPr>
        <p:spPr>
          <a:xfrm>
            <a:off x="1066800" y="2103120"/>
            <a:ext cx="5029200" cy="3849624"/>
          </a:xfrm>
        </p:spPr>
        <p:txBody>
          <a:bodyPr>
            <a:normAutofit/>
          </a:bodyPr>
          <a:lstStyle/>
          <a:p>
            <a:pPr marL="0" indent="0">
              <a:buNone/>
            </a:pPr>
            <a:r>
              <a:rPr lang="en-US" sz="2000" dirty="0"/>
              <a:t>Thermistors</a:t>
            </a:r>
          </a:p>
          <a:p>
            <a:r>
              <a:rPr lang="en-US" sz="2000" dirty="0"/>
              <a:t>Resistor with resistance dependent on temperature</a:t>
            </a:r>
          </a:p>
          <a:p>
            <a:r>
              <a:rPr lang="en-US" sz="2000" dirty="0"/>
              <a:t>Two types</a:t>
            </a:r>
          </a:p>
          <a:p>
            <a:pPr lvl="1">
              <a:buFont typeface="Wingdings" panose="05000000000000000000" pitchFamily="2" charset="2"/>
              <a:buChar char="§"/>
            </a:pPr>
            <a:r>
              <a:rPr lang="en-US" sz="1800" dirty="0"/>
              <a:t>NTC: resistance decreases with increasing temp (this case)</a:t>
            </a:r>
          </a:p>
          <a:p>
            <a:pPr lvl="1">
              <a:buFont typeface="Wingdings" panose="05000000000000000000" pitchFamily="2" charset="2"/>
              <a:buChar char="§"/>
            </a:pPr>
            <a:r>
              <a:rPr lang="en-US" sz="1800" dirty="0"/>
              <a:t>PTC: resistance increases with increasing temp</a:t>
            </a:r>
          </a:p>
          <a:p>
            <a:endParaRPr lang="en-US" sz="2200" dirty="0"/>
          </a:p>
          <a:p>
            <a:pPr lvl="1">
              <a:buFont typeface="Wingdings" panose="05000000000000000000" pitchFamily="2" charset="2"/>
              <a:buChar char="§"/>
            </a:pPr>
            <a:endParaRPr lang="en-US" sz="2000" dirty="0"/>
          </a:p>
          <a:p>
            <a:pPr lvl="1"/>
            <a:endParaRPr lang="en-US" sz="1800" dirty="0"/>
          </a:p>
        </p:txBody>
      </p:sp>
      <p:pic>
        <p:nvPicPr>
          <p:cNvPr id="4" name="Picture 3">
            <a:extLst>
              <a:ext uri="{FF2B5EF4-FFF2-40B4-BE49-F238E27FC236}">
                <a16:creationId xmlns:a16="http://schemas.microsoft.com/office/drawing/2014/main" id="{D84FCDF6-6830-4480-A826-A63143E6979A}"/>
              </a:ext>
            </a:extLst>
          </p:cNvPr>
          <p:cNvPicPr>
            <a:picLocks noChangeAspect="1"/>
          </p:cNvPicPr>
          <p:nvPr/>
        </p:nvPicPr>
        <p:blipFill>
          <a:blip r:embed="rId3"/>
          <a:stretch>
            <a:fillRect/>
          </a:stretch>
        </p:blipFill>
        <p:spPr>
          <a:xfrm>
            <a:off x="6955194" y="2103120"/>
            <a:ext cx="3952292" cy="3317102"/>
          </a:xfrm>
          <a:prstGeom prst="rect">
            <a:avLst/>
          </a:prstGeom>
        </p:spPr>
      </p:pic>
    </p:spTree>
    <p:extLst>
      <p:ext uri="{BB962C8B-B14F-4D97-AF65-F5344CB8AC3E}">
        <p14:creationId xmlns:p14="http://schemas.microsoft.com/office/powerpoint/2010/main" val="5440735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5579D-4B94-4565-8104-E45F6A77B3D6}"/>
              </a:ext>
            </a:extLst>
          </p:cNvPr>
          <p:cNvSpPr>
            <a:spLocks noGrp="1"/>
          </p:cNvSpPr>
          <p:nvPr>
            <p:ph type="title"/>
          </p:nvPr>
        </p:nvSpPr>
        <p:spPr>
          <a:xfrm>
            <a:off x="1066800" y="642594"/>
            <a:ext cx="10058400" cy="1371600"/>
          </a:xfrm>
        </p:spPr>
        <p:txBody>
          <a:bodyPr vert="horz" lIns="91440" tIns="45720" rIns="91440" bIns="45720" rtlCol="0" anchor="ctr">
            <a:normAutofit/>
          </a:bodyPr>
          <a:lstStyle/>
          <a:p>
            <a:r>
              <a:rPr lang="en-US" i="0" kern="1200" cap="none" spc="0" baseline="0" dirty="0">
                <a:effectLst/>
                <a:latin typeface="+mj-lt"/>
                <a:ea typeface="+mn-ea"/>
                <a:cs typeface="+mn-cs"/>
              </a:rPr>
              <a:t>Theory: NTC T-R Models</a:t>
            </a:r>
          </a:p>
        </p:txBody>
      </p:sp>
      <p:sp>
        <p:nvSpPr>
          <p:cNvPr id="9" name="Text Placeholder 2">
            <a:extLst>
              <a:ext uri="{FF2B5EF4-FFF2-40B4-BE49-F238E27FC236}">
                <a16:creationId xmlns:a16="http://schemas.microsoft.com/office/drawing/2014/main" id="{10D0C0FB-5D8D-430A-A956-99C1452F7D95}"/>
              </a:ext>
            </a:extLst>
          </p:cNvPr>
          <p:cNvSpPr>
            <a:spLocks noGrp="1"/>
          </p:cNvSpPr>
          <p:nvPr>
            <p:ph type="body" idx="1"/>
          </p:nvPr>
        </p:nvSpPr>
        <p:spPr>
          <a:xfrm>
            <a:off x="1069848" y="2074334"/>
            <a:ext cx="4663440" cy="640080"/>
          </a:xfrm>
        </p:spPr>
        <p:txBody>
          <a:bodyPr/>
          <a:lstStyle/>
          <a:p>
            <a:pPr algn="ctr"/>
            <a:r>
              <a:rPr lang="en-US" dirty="0"/>
              <a:t>Steinhart-Hart Equation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DA03DCE-BD3A-4480-8916-387F9D207014}"/>
                  </a:ext>
                </a:extLst>
              </p:cNvPr>
              <p:cNvSpPr>
                <a:spLocks noGrp="1"/>
              </p:cNvSpPr>
              <p:nvPr>
                <p:ph sz="half" idx="2"/>
              </p:nvPr>
            </p:nvSpPr>
            <p:spPr>
              <a:xfrm>
                <a:off x="1069848" y="2792472"/>
                <a:ext cx="4663440" cy="3163825"/>
              </a:xfrm>
            </p:spPr>
            <p:txBody>
              <a:bodyPr vert="horz" lIns="91440" tIns="45720" rIns="91440" bIns="45720" rtlCol="0">
                <a:normAutofit/>
              </a:bodyPr>
              <a:lstStyle/>
              <a:p>
                <a:pPr marL="0" indent="0">
                  <a:lnSpc>
                    <a:spcPct val="100000"/>
                  </a:lnSpc>
                  <a:buNone/>
                </a:pPr>
                <a14:m>
                  <m:oMathPara xmlns:m="http://schemas.openxmlformats.org/officeDocument/2006/math">
                    <m:oMathParaPr>
                      <m:jc m:val="centerGroup"/>
                    </m:oMathParaPr>
                    <m:oMath xmlns:m="http://schemas.openxmlformats.org/officeDocument/2006/math">
                      <m:f>
                        <m:fPr>
                          <m:ctrlPr>
                            <a:rPr lang="en-US" b="0" i="1">
                              <a:latin typeface="Cambria Math" panose="02040503050406030204" pitchFamily="18" charset="0"/>
                            </a:rPr>
                          </m:ctrlPr>
                        </m:fPr>
                        <m:num>
                          <m:r>
                            <a:rPr lang="en-US" b="0" i="1">
                              <a:latin typeface="Cambria Math" panose="02040503050406030204" pitchFamily="18" charset="0"/>
                            </a:rPr>
                            <m:t>1</m:t>
                          </m:r>
                        </m:num>
                        <m:den>
                          <m:r>
                            <a:rPr lang="en-US" b="0" i="1">
                              <a:latin typeface="Cambria Math" panose="02040503050406030204" pitchFamily="18" charset="0"/>
                            </a:rPr>
                            <m:t>𝑇</m:t>
                          </m:r>
                        </m:den>
                      </m:f>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𝑐</m:t>
                          </m:r>
                        </m:e>
                        <m:sub>
                          <m:r>
                            <a:rPr lang="en-US" b="0" i="1">
                              <a:latin typeface="Cambria Math" panose="02040503050406030204" pitchFamily="18" charset="0"/>
                            </a:rPr>
                            <m:t>0</m:t>
                          </m:r>
                        </m:sub>
                      </m:sSub>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𝑐</m:t>
                          </m:r>
                        </m:e>
                        <m:sub>
                          <m:r>
                            <a:rPr lang="en-US" b="0" i="1">
                              <a:latin typeface="Cambria Math" panose="02040503050406030204" pitchFamily="18" charset="0"/>
                            </a:rPr>
                            <m:t>1</m:t>
                          </m:r>
                        </m:sub>
                      </m:sSub>
                      <m:func>
                        <m:funcPr>
                          <m:ctrlPr>
                            <a:rPr lang="en-US" b="0" i="1">
                              <a:latin typeface="Cambria Math" panose="02040503050406030204" pitchFamily="18" charset="0"/>
                            </a:rPr>
                          </m:ctrlPr>
                        </m:funcPr>
                        <m:fName>
                          <m:r>
                            <m:rPr>
                              <m:sty m:val="p"/>
                            </m:rPr>
                            <a:rPr lang="en-US" b="0" i="0">
                              <a:latin typeface="Cambria Math" panose="02040503050406030204" pitchFamily="18" charset="0"/>
                            </a:rPr>
                            <m:t>ln</m:t>
                          </m:r>
                        </m:fName>
                        <m:e>
                          <m:r>
                            <a:rPr lang="en-US" b="0" i="1">
                              <a:latin typeface="Cambria Math" panose="02040503050406030204" pitchFamily="18" charset="0"/>
                            </a:rPr>
                            <m:t>𝑅</m:t>
                          </m:r>
                        </m:e>
                      </m:func>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𝑐</m:t>
                          </m:r>
                        </m:e>
                        <m:sub>
                          <m:r>
                            <a:rPr lang="en-US" b="0" i="1">
                              <a:latin typeface="Cambria Math" panose="02040503050406030204" pitchFamily="18" charset="0"/>
                            </a:rPr>
                            <m:t>2</m:t>
                          </m:r>
                        </m:sub>
                      </m:sSub>
                      <m:sSup>
                        <m:sSupPr>
                          <m:ctrlPr>
                            <a:rPr lang="en-US" b="0" i="1">
                              <a:latin typeface="Cambria Math" panose="02040503050406030204" pitchFamily="18" charset="0"/>
                            </a:rPr>
                          </m:ctrlPr>
                        </m:sSupPr>
                        <m:e>
                          <m:d>
                            <m:dPr>
                              <m:ctrlPr>
                                <a:rPr lang="en-US" b="0" i="1">
                                  <a:latin typeface="Cambria Math" panose="02040503050406030204" pitchFamily="18" charset="0"/>
                                </a:rPr>
                              </m:ctrlPr>
                            </m:dPr>
                            <m:e>
                              <m:func>
                                <m:funcPr>
                                  <m:ctrlPr>
                                    <a:rPr lang="en-US" b="0" i="1">
                                      <a:latin typeface="Cambria Math" panose="02040503050406030204" pitchFamily="18" charset="0"/>
                                    </a:rPr>
                                  </m:ctrlPr>
                                </m:funcPr>
                                <m:fName>
                                  <m:r>
                                    <m:rPr>
                                      <m:sty m:val="p"/>
                                    </m:rPr>
                                    <a:rPr lang="en-US" b="0" i="0">
                                      <a:latin typeface="Cambria Math" panose="02040503050406030204" pitchFamily="18" charset="0"/>
                                    </a:rPr>
                                    <m:t>ln</m:t>
                                  </m:r>
                                </m:fName>
                                <m:e>
                                  <m:r>
                                    <a:rPr lang="en-US" b="0" i="1">
                                      <a:latin typeface="Cambria Math" panose="02040503050406030204" pitchFamily="18" charset="0"/>
                                    </a:rPr>
                                    <m:t>𝑅</m:t>
                                  </m:r>
                                </m:e>
                              </m:func>
                            </m:e>
                          </m:d>
                        </m:e>
                        <m:sup>
                          <m:r>
                            <a:rPr lang="en-US" b="0" i="1">
                              <a:latin typeface="Cambria Math" panose="02040503050406030204" pitchFamily="18" charset="0"/>
                            </a:rPr>
                            <m:t>3</m:t>
                          </m:r>
                        </m:sup>
                      </m:sSup>
                    </m:oMath>
                  </m:oMathPara>
                </a14:m>
                <a:endParaRPr lang="en-US" dirty="0"/>
              </a:p>
              <a:p>
                <a:pPr>
                  <a:lnSpc>
                    <a:spcPct val="100000"/>
                  </a:lnSpc>
                </a:pPr>
                <a:r>
                  <a:rPr lang="en-US" dirty="0"/>
                  <a:t>Third order approximation, constants can be solved with three R-T data points:</a:t>
                </a:r>
              </a:p>
              <a:p>
                <a:pPr marL="0">
                  <a:lnSpc>
                    <a:spcPct val="100000"/>
                  </a:lnSpc>
                </a:pPr>
                <a14:m>
                  <m:oMath xmlns:m="http://schemas.openxmlformats.org/officeDocument/2006/math">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b="0" i="1">
                                  <a:latin typeface="Cambria Math" panose="02040503050406030204" pitchFamily="18" charset="0"/>
                                </a:rPr>
                                <m:t>1</m:t>
                              </m:r>
                            </m:e>
                            <m:e>
                              <m:func>
                                <m:funcPr>
                                  <m:ctrlPr>
                                    <a:rPr lang="en-US" i="1">
                                      <a:latin typeface="Cambria Math" panose="02040503050406030204" pitchFamily="18" charset="0"/>
                                    </a:rPr>
                                  </m:ctrlPr>
                                </m:funcPr>
                                <m:fName>
                                  <m:r>
                                    <m:rPr>
                                      <m:sty m:val="p"/>
                                    </m:rPr>
                                    <a:rPr lang="en-US" i="0">
                                      <a:latin typeface="Cambria Math" panose="02040503050406030204" pitchFamily="18" charset="0"/>
                                    </a:rPr>
                                    <m:t>ln</m:t>
                                  </m:r>
                                </m:fName>
                                <m:e>
                                  <m:sSub>
                                    <m:sSubPr>
                                      <m:ctrlPr>
                                        <a:rPr lang="en-US" b="0" i="1">
                                          <a:latin typeface="Cambria Math" panose="02040503050406030204" pitchFamily="18" charset="0"/>
                                        </a:rPr>
                                      </m:ctrlPr>
                                    </m:sSubPr>
                                    <m:e>
                                      <m:r>
                                        <a:rPr lang="en-US" b="0" i="1">
                                          <a:latin typeface="Cambria Math" panose="02040503050406030204" pitchFamily="18" charset="0"/>
                                        </a:rPr>
                                        <m:t>𝑅</m:t>
                                      </m:r>
                                    </m:e>
                                    <m:sub>
                                      <m:r>
                                        <a:rPr lang="en-US" b="0" i="1">
                                          <a:latin typeface="Cambria Math" panose="02040503050406030204" pitchFamily="18" charset="0"/>
                                        </a:rPr>
                                        <m:t>0</m:t>
                                      </m:r>
                                    </m:sub>
                                  </m:sSub>
                                </m:e>
                              </m:func>
                            </m:e>
                            <m:e>
                              <m:sSup>
                                <m:sSupPr>
                                  <m:ctrlPr>
                                    <a:rPr lang="en-US" i="1">
                                      <a:latin typeface="Cambria Math" panose="02040503050406030204" pitchFamily="18" charset="0"/>
                                    </a:rPr>
                                  </m:ctrlPr>
                                </m:sSupPr>
                                <m:e>
                                  <m:d>
                                    <m:dPr>
                                      <m:ctrlPr>
                                        <a:rPr lang="en-US" i="1">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a:latin typeface="Cambria Math" panose="02040503050406030204" pitchFamily="18" charset="0"/>
                                                </a:rPr>
                                                <m:t>0</m:t>
                                              </m:r>
                                            </m:sub>
                                          </m:sSub>
                                        </m:e>
                                      </m:func>
                                    </m:e>
                                  </m:d>
                                </m:e>
                                <m:sup>
                                  <m:r>
                                    <a:rPr lang="en-US" b="0" i="1">
                                      <a:latin typeface="Cambria Math" panose="02040503050406030204" pitchFamily="18" charset="0"/>
                                    </a:rPr>
                                    <m:t>3</m:t>
                                  </m:r>
                                </m:sup>
                              </m:sSup>
                            </m:e>
                          </m:mr>
                          <m:mr>
                            <m:e>
                              <m:r>
                                <a:rPr lang="en-US" b="0" i="1">
                                  <a:latin typeface="Cambria Math" panose="02040503050406030204" pitchFamily="18" charset="0"/>
                                </a:rPr>
                                <m:t>1</m:t>
                              </m:r>
                            </m:e>
                            <m:e>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a:latin typeface="Cambria Math" panose="02040503050406030204" pitchFamily="18" charset="0"/>
                                        </a:rPr>
                                        <m:t>1</m:t>
                                      </m:r>
                                    </m:sub>
                                  </m:sSub>
                                </m:e>
                              </m:func>
                            </m:e>
                            <m:e>
                              <m:sSup>
                                <m:sSupPr>
                                  <m:ctrlPr>
                                    <a:rPr lang="en-US" i="1">
                                      <a:latin typeface="Cambria Math" panose="02040503050406030204" pitchFamily="18" charset="0"/>
                                    </a:rPr>
                                  </m:ctrlPr>
                                </m:sSupPr>
                                <m:e>
                                  <m:d>
                                    <m:dPr>
                                      <m:ctrlPr>
                                        <a:rPr lang="en-US" i="1">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a:latin typeface="Cambria Math" panose="02040503050406030204" pitchFamily="18" charset="0"/>
                                                </a:rPr>
                                                <m:t>1</m:t>
                                              </m:r>
                                            </m:sub>
                                          </m:sSub>
                                        </m:e>
                                      </m:func>
                                    </m:e>
                                  </m:d>
                                </m:e>
                                <m:sup>
                                  <m:r>
                                    <a:rPr lang="en-US" i="1">
                                      <a:latin typeface="Cambria Math" panose="02040503050406030204" pitchFamily="18" charset="0"/>
                                    </a:rPr>
                                    <m:t>3</m:t>
                                  </m:r>
                                </m:sup>
                              </m:sSup>
                            </m:e>
                          </m:mr>
                          <m:mr>
                            <m:e>
                              <m:r>
                                <a:rPr lang="en-US" b="0" i="1">
                                  <a:latin typeface="Cambria Math" panose="02040503050406030204" pitchFamily="18" charset="0"/>
                                </a:rPr>
                                <m:t>1</m:t>
                              </m:r>
                            </m:e>
                            <m:e>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a:latin typeface="Cambria Math" panose="02040503050406030204" pitchFamily="18" charset="0"/>
                                        </a:rPr>
                                        <m:t>2</m:t>
                                      </m:r>
                                    </m:sub>
                                  </m:sSub>
                                </m:e>
                              </m:func>
                            </m:e>
                            <m:e>
                              <m:sSup>
                                <m:sSupPr>
                                  <m:ctrlPr>
                                    <a:rPr lang="en-US" i="1">
                                      <a:latin typeface="Cambria Math" panose="02040503050406030204" pitchFamily="18" charset="0"/>
                                    </a:rPr>
                                  </m:ctrlPr>
                                </m:sSupPr>
                                <m:e>
                                  <m:d>
                                    <m:dPr>
                                      <m:ctrlPr>
                                        <a:rPr lang="en-US" i="1">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a:latin typeface="Cambria Math" panose="02040503050406030204" pitchFamily="18" charset="0"/>
                                                </a:rPr>
                                                <m:t>2</m:t>
                                              </m:r>
                                            </m:sub>
                                          </m:sSub>
                                        </m:e>
                                      </m:func>
                                    </m:e>
                                  </m:d>
                                </m:e>
                                <m:sup>
                                  <m:r>
                                    <a:rPr lang="en-US" i="1">
                                      <a:latin typeface="Cambria Math" panose="02040503050406030204" pitchFamily="18" charset="0"/>
                                    </a:rPr>
                                    <m:t>3</m:t>
                                  </m:r>
                                </m:sup>
                              </m:sSup>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b="0" i="1">
                                      <a:latin typeface="Cambria Math" panose="02040503050406030204" pitchFamily="18" charset="0"/>
                                    </a:rPr>
                                  </m:ctrlPr>
                                </m:sSubPr>
                                <m:e>
                                  <m:r>
                                    <m:rPr>
                                      <m:brk m:alnAt="7"/>
                                    </m:rPr>
                                    <a:rPr lang="en-US" b="0" i="1">
                                      <a:latin typeface="Cambria Math" panose="02040503050406030204" pitchFamily="18" charset="0"/>
                                    </a:rPr>
                                    <m:t>𝑐</m:t>
                                  </m:r>
                                </m:e>
                                <m:sub>
                                  <m:r>
                                    <m:rPr>
                                      <m:brk m:alnAt="7"/>
                                    </m:rPr>
                                    <a:rPr lang="en-US" b="0" i="1">
                                      <a:latin typeface="Cambria Math" panose="02040503050406030204" pitchFamily="18" charset="0"/>
                                    </a:rPr>
                                    <m:t>0</m:t>
                                  </m:r>
                                </m:sub>
                              </m:sSub>
                            </m:e>
                          </m:mr>
                          <m:mr>
                            <m:e>
                              <m:sSub>
                                <m:sSubPr>
                                  <m:ctrlPr>
                                    <a:rPr lang="en-US" b="0" i="1">
                                      <a:latin typeface="Cambria Math" panose="02040503050406030204" pitchFamily="18" charset="0"/>
                                    </a:rPr>
                                  </m:ctrlPr>
                                </m:sSubPr>
                                <m:e>
                                  <m:r>
                                    <a:rPr lang="en-US" b="0" i="1">
                                      <a:latin typeface="Cambria Math" panose="02040503050406030204" pitchFamily="18" charset="0"/>
                                    </a:rPr>
                                    <m:t>𝑐</m:t>
                                  </m:r>
                                </m:e>
                                <m:sub>
                                  <m:r>
                                    <a:rPr lang="en-US" b="0" i="1">
                                      <a:latin typeface="Cambria Math" panose="02040503050406030204" pitchFamily="18" charset="0"/>
                                    </a:rPr>
                                    <m:t>1</m:t>
                                  </m:r>
                                </m:sub>
                              </m:sSub>
                            </m:e>
                          </m:mr>
                          <m:mr>
                            <m:e>
                              <m:sSub>
                                <m:sSubPr>
                                  <m:ctrlPr>
                                    <a:rPr lang="en-US" b="0" i="1">
                                      <a:latin typeface="Cambria Math" panose="02040503050406030204" pitchFamily="18" charset="0"/>
                                    </a:rPr>
                                  </m:ctrlPr>
                                </m:sSubPr>
                                <m:e>
                                  <m:r>
                                    <a:rPr lang="en-US" b="0" i="1">
                                      <a:latin typeface="Cambria Math" panose="02040503050406030204" pitchFamily="18" charset="0"/>
                                    </a:rPr>
                                    <m:t>𝑐</m:t>
                                  </m:r>
                                </m:e>
                                <m:sub>
                                  <m:r>
                                    <a:rPr lang="en-US" b="0" i="1">
                                      <a:latin typeface="Cambria Math" panose="02040503050406030204" pitchFamily="18" charset="0"/>
                                    </a:rPr>
                                    <m:t>2</m:t>
                                  </m:r>
                                </m:sub>
                              </m:sSub>
                            </m:e>
                          </m:mr>
                        </m:m>
                      </m:e>
                    </m:d>
                    <m:r>
                      <a:rPr lang="en-US" b="0" i="1">
                        <a:latin typeface="Cambria Math" panose="02040503050406030204" pitchFamily="18" charset="0"/>
                      </a:rPr>
                      <m:t>=</m:t>
                    </m:r>
                    <m:d>
                      <m:dPr>
                        <m:begChr m:val="["/>
                        <m:endChr m:val="]"/>
                        <m:ctrlPr>
                          <a:rPr lang="en-US" b="0" i="1">
                            <a:latin typeface="Cambria Math" panose="02040503050406030204" pitchFamily="18" charset="0"/>
                          </a:rPr>
                        </m:ctrlPr>
                      </m:dPr>
                      <m:e>
                        <m:m>
                          <m:mPr>
                            <m:mcs>
                              <m:mc>
                                <m:mcPr>
                                  <m:count m:val="1"/>
                                  <m:mcJc m:val="center"/>
                                </m:mcPr>
                              </m:mc>
                            </m:mcs>
                            <m:ctrlPr>
                              <a:rPr lang="en-US" b="0" i="1">
                                <a:latin typeface="Cambria Math" panose="02040503050406030204" pitchFamily="18" charset="0"/>
                              </a:rPr>
                            </m:ctrlPr>
                          </m:mPr>
                          <m:mr>
                            <m:e>
                              <m:sSubSup>
                                <m:sSubSupPr>
                                  <m:ctrlPr>
                                    <a:rPr lang="en-US" b="0" i="1">
                                      <a:latin typeface="Cambria Math" panose="02040503050406030204" pitchFamily="18" charset="0"/>
                                    </a:rPr>
                                  </m:ctrlPr>
                                </m:sSubSupPr>
                                <m:e>
                                  <m:r>
                                    <a:rPr lang="en-US" b="0" i="1">
                                      <a:latin typeface="Cambria Math" panose="02040503050406030204" pitchFamily="18" charset="0"/>
                                    </a:rPr>
                                    <m:t>𝑇</m:t>
                                  </m:r>
                                </m:e>
                                <m:sub>
                                  <m:r>
                                    <a:rPr lang="en-US" b="0" i="1">
                                      <a:latin typeface="Cambria Math" panose="02040503050406030204" pitchFamily="18" charset="0"/>
                                    </a:rPr>
                                    <m:t>0</m:t>
                                  </m:r>
                                </m:sub>
                                <m:sup>
                                  <m:r>
                                    <a:rPr lang="en-US" b="0" i="1">
                                      <a:latin typeface="Cambria Math" panose="02040503050406030204" pitchFamily="18" charset="0"/>
                                    </a:rPr>
                                    <m:t>−1</m:t>
                                  </m:r>
                                </m:sup>
                              </m:sSubSup>
                            </m:e>
                          </m:mr>
                          <m:mr>
                            <m:e>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b="0" i="1">
                                      <a:latin typeface="Cambria Math" panose="02040503050406030204" pitchFamily="18" charset="0"/>
                                    </a:rPr>
                                    <m:t>1</m:t>
                                  </m:r>
                                </m:sub>
                                <m:sup>
                                  <m:r>
                                    <a:rPr lang="en-US" i="1">
                                      <a:latin typeface="Cambria Math" panose="02040503050406030204" pitchFamily="18" charset="0"/>
                                    </a:rPr>
                                    <m:t>−1</m:t>
                                  </m:r>
                                </m:sup>
                              </m:sSubSup>
                            </m:e>
                          </m:mr>
                          <m:mr>
                            <m:e>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b="0" i="1">
                                      <a:latin typeface="Cambria Math" panose="02040503050406030204" pitchFamily="18" charset="0"/>
                                    </a:rPr>
                                    <m:t>2</m:t>
                                  </m:r>
                                </m:sub>
                                <m:sup>
                                  <m:r>
                                    <a:rPr lang="en-US" i="1">
                                      <a:latin typeface="Cambria Math" panose="02040503050406030204" pitchFamily="18" charset="0"/>
                                    </a:rPr>
                                    <m:t>−1</m:t>
                                  </m:r>
                                </m:sup>
                              </m:sSubSup>
                            </m:e>
                          </m:mr>
                        </m:m>
                      </m:e>
                    </m:d>
                  </m:oMath>
                </a14:m>
                <a:endParaRPr lang="en-US" dirty="0"/>
              </a:p>
            </p:txBody>
          </p:sp>
        </mc:Choice>
        <mc:Fallback xmlns="">
          <p:sp>
            <p:nvSpPr>
              <p:cNvPr id="3" name="Content Placeholder 2">
                <a:extLst>
                  <a:ext uri="{FF2B5EF4-FFF2-40B4-BE49-F238E27FC236}">
                    <a16:creationId xmlns:a16="http://schemas.microsoft.com/office/drawing/2014/main" id="{0DA03DCE-BD3A-4480-8916-387F9D207014}"/>
                  </a:ext>
                </a:extLst>
              </p:cNvPr>
              <p:cNvSpPr>
                <a:spLocks noGrp="1" noRot="1" noChangeAspect="1" noMove="1" noResize="1" noEditPoints="1" noAdjustHandles="1" noChangeArrowheads="1" noChangeShapeType="1" noTextEdit="1"/>
              </p:cNvSpPr>
              <p:nvPr>
                <p:ph sz="half" idx="2"/>
              </p:nvPr>
            </p:nvSpPr>
            <p:spPr>
              <a:xfrm>
                <a:off x="1069848" y="2792472"/>
                <a:ext cx="4663440" cy="3163825"/>
              </a:xfrm>
              <a:blipFill>
                <a:blip r:embed="rId3"/>
                <a:stretch>
                  <a:fillRect l="-9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 Placeholder 4">
                <a:extLst>
                  <a:ext uri="{FF2B5EF4-FFF2-40B4-BE49-F238E27FC236}">
                    <a16:creationId xmlns:a16="http://schemas.microsoft.com/office/drawing/2014/main" id="{26529712-151D-4CEA-8205-32A121F273C8}"/>
                  </a:ext>
                </a:extLst>
              </p:cNvPr>
              <p:cNvSpPr>
                <a:spLocks noGrp="1"/>
              </p:cNvSpPr>
              <p:nvPr>
                <p:ph type="body" sz="quarter" idx="3"/>
              </p:nvPr>
            </p:nvSpPr>
            <p:spPr>
              <a:xfrm>
                <a:off x="6458712" y="2074334"/>
                <a:ext cx="4663440" cy="640080"/>
              </a:xfrm>
            </p:spPr>
            <p:txBody>
              <a:bodyPr/>
              <a:lstStyle/>
              <a:p>
                <a:pPr algn="ctr"/>
                <a14:m>
                  <m:oMath xmlns:m="http://schemas.openxmlformats.org/officeDocument/2006/math">
                    <m:r>
                      <a:rPr lang="en-US" sz="2000" b="0" i="1">
                        <a:latin typeface="Cambria Math" panose="02040503050406030204" pitchFamily="18" charset="0"/>
                      </a:rPr>
                      <m:t>𝛽</m:t>
                    </m:r>
                  </m:oMath>
                </a14:m>
                <a:r>
                  <a:rPr lang="en-US" sz="2000" i="1" dirty="0"/>
                  <a:t> Parameter Equation</a:t>
                </a:r>
              </a:p>
            </p:txBody>
          </p:sp>
        </mc:Choice>
        <mc:Fallback xmlns="">
          <p:sp>
            <p:nvSpPr>
              <p:cNvPr id="11" name="Text Placeholder 4">
                <a:extLst>
                  <a:ext uri="{FF2B5EF4-FFF2-40B4-BE49-F238E27FC236}">
                    <a16:creationId xmlns:a16="http://schemas.microsoft.com/office/drawing/2014/main" id="{26529712-151D-4CEA-8205-32A121F273C8}"/>
                  </a:ext>
                </a:extLst>
              </p:cNvPr>
              <p:cNvSpPr>
                <a:spLocks noGrp="1" noRot="1" noChangeAspect="1" noMove="1" noResize="1" noEditPoints="1" noAdjustHandles="1" noChangeArrowheads="1" noChangeShapeType="1" noTextEdit="1"/>
              </p:cNvSpPr>
              <p:nvPr>
                <p:ph type="body" sz="quarter" idx="3"/>
              </p:nvPr>
            </p:nvSpPr>
            <p:spPr>
              <a:xfrm>
                <a:off x="6458712" y="2074334"/>
                <a:ext cx="4663440" cy="640080"/>
              </a:xfr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8F3EDAB0-F17A-473F-B7BF-C437C59F4489}"/>
                  </a:ext>
                </a:extLst>
              </p:cNvPr>
              <p:cNvSpPr txBox="1">
                <a:spLocks/>
              </p:cNvSpPr>
              <p:nvPr/>
            </p:nvSpPr>
            <p:spPr>
              <a:xfrm>
                <a:off x="6458712" y="2792471"/>
                <a:ext cx="4663440" cy="3164509"/>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lnSpc>
                    <a:spcPct val="100000"/>
                  </a:lnSpc>
                  <a:buNone/>
                </a:pPr>
                <a14:m>
                  <m:oMathPara xmlns:m="http://schemas.openxmlformats.org/officeDocument/2006/math">
                    <m:oMathParaPr>
                      <m:jc m:val="centerGroup"/>
                    </m:oMathParaPr>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𝑇</m:t>
                          </m:r>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a:latin typeface="Cambria Math" panose="02040503050406030204" pitchFamily="18" charset="0"/>
                            </a:rPr>
                            <m:t>1</m:t>
                          </m:r>
                        </m:num>
                        <m:den>
                          <m:sSub>
                            <m:sSubPr>
                              <m:ctrlPr>
                                <a:rPr lang="en-US" sz="1800" b="0" i="1">
                                  <a:latin typeface="Cambria Math" panose="02040503050406030204" pitchFamily="18" charset="0"/>
                                </a:rPr>
                              </m:ctrlPr>
                            </m:sSubPr>
                            <m:e>
                              <m:r>
                                <a:rPr lang="en-US" sz="1800" b="0" i="1">
                                  <a:latin typeface="Cambria Math" panose="02040503050406030204" pitchFamily="18" charset="0"/>
                                </a:rPr>
                                <m:t>𝑇</m:t>
                              </m:r>
                            </m:e>
                            <m:sub>
                              <m:r>
                                <a:rPr lang="en-US" sz="1800" b="0" i="1">
                                  <a:latin typeface="Cambria Math" panose="02040503050406030204" pitchFamily="18" charset="0"/>
                                </a:rPr>
                                <m:t>0</m:t>
                              </m:r>
                            </m:sub>
                          </m:sSub>
                        </m:den>
                      </m:f>
                      <m:r>
                        <a:rPr lang="en-US" sz="1800" b="0" i="1">
                          <a:latin typeface="Cambria Math" panose="02040503050406030204" pitchFamily="18" charset="0"/>
                        </a:rPr>
                        <m:t>+</m:t>
                      </m:r>
                      <m:f>
                        <m:fPr>
                          <m:ctrlPr>
                            <a:rPr lang="en-US" sz="1800" b="0" i="1">
                              <a:latin typeface="Cambria Math" panose="02040503050406030204" pitchFamily="18" charset="0"/>
                            </a:rPr>
                          </m:ctrlPr>
                        </m:fPr>
                        <m:num>
                          <m:r>
                            <a:rPr lang="en-US" sz="1800" b="0" i="1">
                              <a:latin typeface="Cambria Math" panose="02040503050406030204" pitchFamily="18" charset="0"/>
                            </a:rPr>
                            <m:t>1</m:t>
                          </m:r>
                        </m:num>
                        <m:den>
                          <m:r>
                            <a:rPr lang="en-US" sz="1800" b="0" i="1">
                              <a:latin typeface="Cambria Math" panose="02040503050406030204" pitchFamily="18" charset="0"/>
                            </a:rPr>
                            <m:t>𝛽</m:t>
                          </m:r>
                        </m:den>
                      </m:f>
                      <m:func>
                        <m:funcPr>
                          <m:ctrlPr>
                            <a:rPr lang="en-US" sz="1800" b="0" i="1">
                              <a:latin typeface="Cambria Math" panose="02040503050406030204" pitchFamily="18" charset="0"/>
                            </a:rPr>
                          </m:ctrlPr>
                        </m:funcPr>
                        <m:fName>
                          <m:r>
                            <m:rPr>
                              <m:sty m:val="p"/>
                            </m:rPr>
                            <a:rPr lang="en-US" sz="1800" b="0" i="0">
                              <a:latin typeface="Cambria Math" panose="02040503050406030204" pitchFamily="18" charset="0"/>
                            </a:rPr>
                            <m:t>ln</m:t>
                          </m:r>
                        </m:fName>
                        <m:e>
                          <m:f>
                            <m:fPr>
                              <m:ctrlPr>
                                <a:rPr lang="en-US" sz="1800" b="0" i="1">
                                  <a:latin typeface="Cambria Math" panose="02040503050406030204" pitchFamily="18" charset="0"/>
                                </a:rPr>
                              </m:ctrlPr>
                            </m:fPr>
                            <m:num>
                              <m:r>
                                <a:rPr lang="en-US" sz="1800" b="0" i="1">
                                  <a:latin typeface="Cambria Math" panose="02040503050406030204" pitchFamily="18" charset="0"/>
                                </a:rPr>
                                <m:t>𝑅</m:t>
                              </m:r>
                            </m:num>
                            <m:den>
                              <m:sSub>
                                <m:sSubPr>
                                  <m:ctrlPr>
                                    <a:rPr lang="en-US" sz="1800" b="0" i="1">
                                      <a:latin typeface="Cambria Math" panose="02040503050406030204" pitchFamily="18" charset="0"/>
                                    </a:rPr>
                                  </m:ctrlPr>
                                </m:sSubPr>
                                <m:e>
                                  <m:r>
                                    <a:rPr lang="en-US" sz="1800" b="0" i="1">
                                      <a:latin typeface="Cambria Math" panose="02040503050406030204" pitchFamily="18" charset="0"/>
                                    </a:rPr>
                                    <m:t>𝑅</m:t>
                                  </m:r>
                                </m:e>
                                <m:sub>
                                  <m:r>
                                    <a:rPr lang="en-US" sz="1800" b="0" i="1">
                                      <a:latin typeface="Cambria Math" panose="02040503050406030204" pitchFamily="18" charset="0"/>
                                    </a:rPr>
                                    <m:t>0</m:t>
                                  </m:r>
                                </m:sub>
                              </m:sSub>
                            </m:den>
                          </m:f>
                        </m:e>
                      </m:func>
                    </m:oMath>
                  </m:oMathPara>
                </a14:m>
                <a:endParaRPr lang="en-US" sz="1800" dirty="0"/>
              </a:p>
              <a:p>
                <a:pPr>
                  <a:lnSpc>
                    <a:spcPct val="100000"/>
                  </a:lnSpc>
                </a:pPr>
                <a:r>
                  <a:rPr lang="en-US" sz="1800" dirty="0"/>
                  <a:t>Alternative form of S-H with</a:t>
                </a:r>
              </a:p>
              <a:p>
                <a:pPr marL="0">
                  <a:lnSpc>
                    <a:spcPct val="100000"/>
                  </a:lnSpc>
                </a:pPr>
                <a14:m>
                  <m:oMath xmlns:m="http://schemas.openxmlformats.org/officeDocument/2006/math">
                    <m:sSub>
                      <m:sSubPr>
                        <m:ctrlPr>
                          <a:rPr lang="en-US" sz="1800" b="0" i="1">
                            <a:latin typeface="Cambria Math" panose="02040503050406030204" pitchFamily="18" charset="0"/>
                          </a:rPr>
                        </m:ctrlPr>
                      </m:sSubPr>
                      <m:e>
                        <m:r>
                          <a:rPr lang="en-US" sz="1800" b="0" i="1">
                            <a:latin typeface="Cambria Math" panose="02040503050406030204" pitchFamily="18" charset="0"/>
                          </a:rPr>
                          <m:t>𝑐</m:t>
                        </m:r>
                      </m:e>
                      <m:sub>
                        <m:r>
                          <a:rPr lang="en-US" sz="1800" b="0" i="1">
                            <a:latin typeface="Cambria Math" panose="02040503050406030204" pitchFamily="18" charset="0"/>
                          </a:rPr>
                          <m:t>0</m:t>
                        </m:r>
                      </m:sub>
                    </m:sSub>
                    <m:r>
                      <a:rPr lang="en-US" sz="1800" b="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𝑇</m:t>
                            </m:r>
                          </m:e>
                          <m:sub>
                            <m:r>
                              <a:rPr lang="en-US" sz="1800" i="1">
                                <a:latin typeface="Cambria Math" panose="02040503050406030204" pitchFamily="18" charset="0"/>
                              </a:rPr>
                              <m:t>0</m:t>
                            </m:r>
                          </m:sub>
                        </m:sSub>
                      </m:den>
                    </m:f>
                    <m:r>
                      <a:rPr lang="en-US" sz="1800" b="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b="0" i="1">
                            <a:latin typeface="Cambria Math" panose="02040503050406030204" pitchFamily="18" charset="0"/>
                          </a:rPr>
                          <m:t>𝛽</m:t>
                        </m:r>
                      </m:den>
                    </m:f>
                    <m:func>
                      <m:funcPr>
                        <m:ctrlPr>
                          <a:rPr lang="en-US" sz="1800" i="1">
                            <a:latin typeface="Cambria Math" panose="02040503050406030204" pitchFamily="18" charset="0"/>
                          </a:rPr>
                        </m:ctrlPr>
                      </m:funcPr>
                      <m:fName>
                        <m:r>
                          <m:rPr>
                            <m:sty m:val="p"/>
                          </m:rPr>
                          <a:rPr lang="en-US" sz="1800" i="0">
                            <a:latin typeface="Cambria Math" panose="02040503050406030204" pitchFamily="18" charset="0"/>
                          </a:rPr>
                          <m:t>ln</m:t>
                        </m:r>
                      </m:fName>
                      <m:e>
                        <m:sSub>
                          <m:sSubPr>
                            <m:ctrlPr>
                              <a:rPr lang="en-US" sz="1800" b="0" i="1">
                                <a:latin typeface="Cambria Math" panose="02040503050406030204" pitchFamily="18" charset="0"/>
                              </a:rPr>
                            </m:ctrlPr>
                          </m:sSubPr>
                          <m:e>
                            <m:r>
                              <a:rPr lang="en-US" sz="1800" b="0" i="1">
                                <a:latin typeface="Cambria Math" panose="02040503050406030204" pitchFamily="18" charset="0"/>
                              </a:rPr>
                              <m:t>𝑅</m:t>
                            </m:r>
                          </m:e>
                          <m:sub>
                            <m:r>
                              <a:rPr lang="en-US" sz="1800" b="0" i="1">
                                <a:latin typeface="Cambria Math" panose="02040503050406030204" pitchFamily="18" charset="0"/>
                              </a:rPr>
                              <m:t>0</m:t>
                            </m:r>
                          </m:sub>
                        </m:sSub>
                      </m:e>
                    </m:func>
                    <m:r>
                      <a:rPr lang="en-US" sz="1800" b="0" i="0">
                        <a:latin typeface="Cambria Math" panose="02040503050406030204" pitchFamily="18" charset="0"/>
                      </a:rPr>
                      <m:t>, </m:t>
                    </m:r>
                    <m:sSub>
                      <m:sSubPr>
                        <m:ctrlPr>
                          <a:rPr lang="en-US" sz="1800" b="0" i="1">
                            <a:latin typeface="Cambria Math" panose="02040503050406030204" pitchFamily="18" charset="0"/>
                          </a:rPr>
                        </m:ctrlPr>
                      </m:sSubPr>
                      <m:e>
                        <m:r>
                          <a:rPr lang="en-US" sz="1800" b="0" i="1">
                            <a:latin typeface="Cambria Math" panose="02040503050406030204" pitchFamily="18" charset="0"/>
                          </a:rPr>
                          <m:t>𝑐</m:t>
                        </m:r>
                      </m:e>
                      <m:sub>
                        <m:r>
                          <a:rPr lang="en-US" sz="1800" b="0" i="1">
                            <a:latin typeface="Cambria Math" panose="02040503050406030204" pitchFamily="18" charset="0"/>
                          </a:rPr>
                          <m:t>1</m:t>
                        </m:r>
                      </m:sub>
                    </m:sSub>
                    <m:r>
                      <a:rPr lang="en-US" sz="1800" b="0" i="1">
                        <a:latin typeface="Cambria Math" panose="02040503050406030204" pitchFamily="18" charset="0"/>
                      </a:rPr>
                      <m:t>=</m:t>
                    </m:r>
                    <m:f>
                      <m:fPr>
                        <m:ctrlPr>
                          <a:rPr lang="en-US" sz="1800" b="0" i="1">
                            <a:latin typeface="Cambria Math" panose="02040503050406030204" pitchFamily="18" charset="0"/>
                          </a:rPr>
                        </m:ctrlPr>
                      </m:fPr>
                      <m:num>
                        <m:r>
                          <a:rPr lang="en-US" sz="1800" b="0" i="1">
                            <a:latin typeface="Cambria Math" panose="02040503050406030204" pitchFamily="18" charset="0"/>
                          </a:rPr>
                          <m:t>1</m:t>
                        </m:r>
                      </m:num>
                      <m:den>
                        <m:r>
                          <a:rPr lang="en-US" sz="1800" b="0" i="1">
                            <a:latin typeface="Cambria Math" panose="02040503050406030204" pitchFamily="18" charset="0"/>
                          </a:rPr>
                          <m:t>𝛽</m:t>
                        </m:r>
                      </m:den>
                    </m:f>
                    <m:r>
                      <a:rPr lang="en-US" sz="1800" b="0" i="0">
                        <a:latin typeface="Cambria Math" panose="02040503050406030204" pitchFamily="18" charset="0"/>
                      </a:rPr>
                      <m:t>,</m:t>
                    </m:r>
                    <m:sSub>
                      <m:sSubPr>
                        <m:ctrlPr>
                          <a:rPr lang="en-US" sz="1800" b="0" i="1">
                            <a:latin typeface="Cambria Math" panose="02040503050406030204" pitchFamily="18" charset="0"/>
                          </a:rPr>
                        </m:ctrlPr>
                      </m:sSubPr>
                      <m:e>
                        <m:r>
                          <a:rPr lang="en-US" sz="1800" b="0" i="1">
                            <a:latin typeface="Cambria Math" panose="02040503050406030204" pitchFamily="18" charset="0"/>
                          </a:rPr>
                          <m:t>𝑐</m:t>
                        </m:r>
                      </m:e>
                      <m:sub>
                        <m:r>
                          <a:rPr lang="en-US" sz="1800" b="0" i="1">
                            <a:latin typeface="Cambria Math" panose="02040503050406030204" pitchFamily="18" charset="0"/>
                          </a:rPr>
                          <m:t>2</m:t>
                        </m:r>
                      </m:sub>
                    </m:sSub>
                    <m:r>
                      <a:rPr lang="en-US" sz="1800" b="0" i="1">
                        <a:latin typeface="Cambria Math" panose="02040503050406030204" pitchFamily="18" charset="0"/>
                      </a:rPr>
                      <m:t>=0</m:t>
                    </m:r>
                  </m:oMath>
                </a14:m>
                <a:endParaRPr lang="en-US" sz="1800" b="0" dirty="0"/>
              </a:p>
              <a:p>
                <a:pPr>
                  <a:lnSpc>
                    <a:spcPct val="100000"/>
                  </a:lnSpc>
                </a:pPr>
                <a:r>
                  <a:rPr lang="en-US" sz="1800" dirty="0"/>
                  <a:t>Requires only one R-T data point</a:t>
                </a:r>
              </a:p>
              <a:p>
                <a:pPr>
                  <a:lnSpc>
                    <a:spcPct val="100000"/>
                  </a:lnSpc>
                </a:pPr>
                <a14:m>
                  <m:oMath xmlns:m="http://schemas.openxmlformats.org/officeDocument/2006/math">
                    <m:sSub>
                      <m:sSubPr>
                        <m:ctrlPr>
                          <a:rPr lang="en-US" sz="1800" b="0" i="1">
                            <a:latin typeface="Cambria Math" panose="02040503050406030204" pitchFamily="18" charset="0"/>
                          </a:rPr>
                        </m:ctrlPr>
                      </m:sSubPr>
                      <m:e>
                        <m:r>
                          <a:rPr lang="en-US" sz="1800" b="0" i="1">
                            <a:latin typeface="Cambria Math" panose="02040503050406030204" pitchFamily="18" charset="0"/>
                          </a:rPr>
                          <m:t>𝑐</m:t>
                        </m:r>
                      </m:e>
                      <m:sub>
                        <m:r>
                          <a:rPr lang="en-US" sz="1800" b="0" i="1">
                            <a:latin typeface="Cambria Math" panose="02040503050406030204" pitchFamily="18" charset="0"/>
                          </a:rPr>
                          <m:t>2</m:t>
                        </m:r>
                      </m:sub>
                    </m:sSub>
                  </m:oMath>
                </a14:m>
                <a:r>
                  <a:rPr lang="en-US" sz="1800" dirty="0"/>
                  <a:t> usually very small, accurate proxy</a:t>
                </a:r>
              </a:p>
              <a:p>
                <a:pPr>
                  <a:lnSpc>
                    <a:spcPct val="100000"/>
                  </a:lnSpc>
                </a:pPr>
                <a14:m>
                  <m:oMath xmlns:m="http://schemas.openxmlformats.org/officeDocument/2006/math">
                    <m:r>
                      <a:rPr lang="en-US" sz="1800" b="0" i="1">
                        <a:latin typeface="Cambria Math" panose="02040503050406030204" pitchFamily="18" charset="0"/>
                      </a:rPr>
                      <m:t>𝛽</m:t>
                    </m:r>
                  </m:oMath>
                </a14:m>
                <a:r>
                  <a:rPr lang="en-US" sz="1800" dirty="0"/>
                  <a:t> value given in manufacturer specs</a:t>
                </a:r>
              </a:p>
            </p:txBody>
          </p:sp>
        </mc:Choice>
        <mc:Fallback xmlns="">
          <p:sp>
            <p:nvSpPr>
              <p:cNvPr id="4" name="Content Placeholder 2">
                <a:extLst>
                  <a:ext uri="{FF2B5EF4-FFF2-40B4-BE49-F238E27FC236}">
                    <a16:creationId xmlns:a16="http://schemas.microsoft.com/office/drawing/2014/main" id="{8F3EDAB0-F17A-473F-B7BF-C437C59F4489}"/>
                  </a:ext>
                </a:extLst>
              </p:cNvPr>
              <p:cNvSpPr txBox="1">
                <a:spLocks noRot="1" noChangeAspect="1" noMove="1" noResize="1" noEditPoints="1" noAdjustHandles="1" noChangeArrowheads="1" noChangeShapeType="1" noTextEdit="1"/>
              </p:cNvSpPr>
              <p:nvPr/>
            </p:nvSpPr>
            <p:spPr>
              <a:xfrm>
                <a:off x="6458712" y="2792471"/>
                <a:ext cx="4663440" cy="3164509"/>
              </a:xfrm>
              <a:prstGeom prst="rect">
                <a:avLst/>
              </a:prstGeom>
              <a:blipFill>
                <a:blip r:embed="rId5"/>
                <a:stretch>
                  <a:fillRect l="-915"/>
                </a:stretch>
              </a:blipFill>
            </p:spPr>
            <p:txBody>
              <a:bodyPr/>
              <a:lstStyle/>
              <a:p>
                <a:r>
                  <a:rPr lang="en-US">
                    <a:noFill/>
                  </a:rPr>
                  <a:t> </a:t>
                </a:r>
              </a:p>
            </p:txBody>
          </p:sp>
        </mc:Fallback>
      </mc:AlternateContent>
    </p:spTree>
    <p:extLst>
      <p:ext uri="{BB962C8B-B14F-4D97-AF65-F5344CB8AC3E}">
        <p14:creationId xmlns:p14="http://schemas.microsoft.com/office/powerpoint/2010/main" val="35006256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FCAB0-9632-4D04-BEB8-19C879FF5A07}"/>
              </a:ext>
            </a:extLst>
          </p:cNvPr>
          <p:cNvSpPr>
            <a:spLocks noGrp="1"/>
          </p:cNvSpPr>
          <p:nvPr>
            <p:ph type="title"/>
          </p:nvPr>
        </p:nvSpPr>
        <p:spPr/>
        <p:txBody>
          <a:bodyPr/>
          <a:lstStyle/>
          <a:p>
            <a:r>
              <a:rPr lang="en-US" dirty="0"/>
              <a:t>Theory: Voltage Dividers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B58239-F778-4E93-8FC1-571994E1A6D2}"/>
                  </a:ext>
                </a:extLst>
              </p:cNvPr>
              <p:cNvSpPr>
                <a:spLocks noGrp="1"/>
              </p:cNvSpPr>
              <p:nvPr>
                <p:ph idx="1"/>
              </p:nvPr>
            </p:nvSpPr>
            <p:spPr>
              <a:xfrm>
                <a:off x="1066800" y="2103120"/>
                <a:ext cx="6922168" cy="3849624"/>
              </a:xfrm>
            </p:spPr>
            <p:txBody>
              <a:bodyPr>
                <a:normAutofit fontScale="92500" lnSpcReduction="10000"/>
              </a:bodyPr>
              <a:lstStyle/>
              <a:p>
                <a:r>
                  <a:rPr lang="en-US" sz="1900" dirty="0"/>
                  <a:t>Voltage Divider</a:t>
                </a:r>
              </a:p>
              <a:p>
                <a:pPr lvl="1"/>
                <a:r>
                  <a:rPr lang="en-US" sz="1700" dirty="0"/>
                  <a:t>Circuit producing output voltage proportional to input</a:t>
                </a:r>
              </a:p>
              <a:p>
                <a:pPr lvl="1"/>
                <a:r>
                  <a:rPr lang="en-US" sz="1700" dirty="0"/>
                  <a:t>Used to measure resistance of unknown resistor</a:t>
                </a:r>
              </a:p>
              <a:p>
                <a:r>
                  <a:rPr lang="en-US" sz="1900" dirty="0"/>
                  <a:t>Thermistor Resistance</a:t>
                </a:r>
              </a:p>
              <a:p>
                <a:pPr lvl="1"/>
                <a:r>
                  <a:rPr lang="en-US" sz="1700" dirty="0"/>
                  <a:t>Voltage divider used to calculate thermistor resistance</a:t>
                </a:r>
              </a:p>
              <a:p>
                <a:r>
                  <a:rPr lang="en-US" sz="1900" dirty="0"/>
                  <a:t>Equation</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𝑜𝑢𝑡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𝑖𝑛</m:t>
                          </m:r>
                        </m:sub>
                      </m:sSub>
                    </m:oMath>
                  </m:oMathPara>
                </a14:m>
                <a:endParaRPr lang="en-US" dirty="0"/>
              </a:p>
              <a:p>
                <a:pPr marL="0" indent="0">
                  <a:buNone/>
                </a:pPr>
                <a:r>
                  <a:rPr lang="en-US" dirty="0"/>
                  <a:t>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r>
                  <a:rPr lang="en-US" dirty="0"/>
                  <a:t> is the unknown thermistor resistance</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𝑖𝑛</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𝑜𝑢𝑡</m:t>
                                      </m:r>
                                    </m:sub>
                                  </m:sSub>
                                </m:den>
                              </m:f>
                              <m:r>
                                <a:rPr lang="en-US" b="0" i="1" smtClean="0">
                                  <a:latin typeface="Cambria Math" panose="02040503050406030204" pitchFamily="18" charset="0"/>
                                </a:rPr>
                                <m:t>−1</m:t>
                              </m:r>
                            </m:e>
                          </m:d>
                        </m:den>
                      </m:f>
                    </m:oMath>
                  </m:oMathPara>
                </a14:m>
                <a:endParaRPr lang="en-US" dirty="0"/>
              </a:p>
              <a:p>
                <a:pPr marL="0"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𝑜𝑢𝑡</m:t>
                        </m:r>
                      </m:sub>
                    </m:sSub>
                  </m:oMath>
                </a14:m>
                <a:r>
                  <a:rPr lang="en-US" dirty="0"/>
                  <a:t> measured by Arduino,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𝑖𝑛</m:t>
                        </m:r>
                      </m:sub>
                    </m:sSub>
                    <m:r>
                      <a:rPr lang="en-US" b="0" i="1" smtClean="0">
                        <a:latin typeface="Cambria Math" panose="02040503050406030204" pitchFamily="18" charset="0"/>
                      </a:rPr>
                      <m:t>=3.3</m:t>
                    </m:r>
                  </m:oMath>
                </a14:m>
                <a:r>
                  <a:rPr lang="en-US" dirty="0"/>
                  <a:t>V,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a14:m>
                <a:r>
                  <a:rPr lang="en-US" dirty="0"/>
                  <a:t> is resistance of known resistor</a:t>
                </a:r>
              </a:p>
            </p:txBody>
          </p:sp>
        </mc:Choice>
        <mc:Fallback xmlns="">
          <p:sp>
            <p:nvSpPr>
              <p:cNvPr id="3" name="Content Placeholder 2">
                <a:extLst>
                  <a:ext uri="{FF2B5EF4-FFF2-40B4-BE49-F238E27FC236}">
                    <a16:creationId xmlns:a16="http://schemas.microsoft.com/office/drawing/2014/main" id="{AEB58239-F778-4E93-8FC1-571994E1A6D2}"/>
                  </a:ext>
                </a:extLst>
              </p:cNvPr>
              <p:cNvSpPr>
                <a:spLocks noGrp="1" noRot="1" noChangeAspect="1" noMove="1" noResize="1" noEditPoints="1" noAdjustHandles="1" noChangeArrowheads="1" noChangeShapeType="1" noTextEdit="1"/>
              </p:cNvSpPr>
              <p:nvPr>
                <p:ph idx="1"/>
              </p:nvPr>
            </p:nvSpPr>
            <p:spPr>
              <a:xfrm>
                <a:off x="1066800" y="2103120"/>
                <a:ext cx="6922168" cy="3849624"/>
              </a:xfrm>
              <a:blipFill>
                <a:blip r:embed="rId3"/>
                <a:stretch>
                  <a:fillRect l="-616" t="-791"/>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3529D0CD-8FB5-4D0E-BA50-8033C93D38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3873" y="2182633"/>
            <a:ext cx="2734439" cy="3517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8074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F2458-9E55-4837-AD81-20905FEFD7D4}"/>
              </a:ext>
            </a:extLst>
          </p:cNvPr>
          <p:cNvSpPr>
            <a:spLocks noGrp="1"/>
          </p:cNvSpPr>
          <p:nvPr>
            <p:ph type="title"/>
          </p:nvPr>
        </p:nvSpPr>
        <p:spPr/>
        <p:txBody>
          <a:bodyPr/>
          <a:lstStyle/>
          <a:p>
            <a:r>
              <a:rPr lang="en-US" dirty="0"/>
              <a:t>Theory: Thermal Time Constant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8E04A4E-7C24-4BE1-8A47-7625875D803D}"/>
                  </a:ext>
                </a:extLst>
              </p:cNvPr>
              <p:cNvSpPr>
                <a:spLocks noGrp="1"/>
              </p:cNvSpPr>
              <p:nvPr>
                <p:ph idx="1"/>
              </p:nvPr>
            </p:nvSpPr>
            <p:spPr>
              <a:xfrm>
                <a:off x="1066800" y="2103120"/>
                <a:ext cx="5029200" cy="3849624"/>
              </a:xfrm>
            </p:spPr>
            <p:txBody>
              <a:bodyPr/>
              <a:lstStyle/>
              <a:p>
                <a:r>
                  <a:rPr lang="en-US" dirty="0"/>
                  <a:t>Thermal time constant </a:t>
                </a:r>
                <a14:m>
                  <m:oMath xmlns:m="http://schemas.openxmlformats.org/officeDocument/2006/math">
                    <m:r>
                      <a:rPr lang="en-US" b="0" i="1" smtClean="0">
                        <a:latin typeface="Cambria Math" panose="02040503050406030204" pitchFamily="18" charset="0"/>
                      </a:rPr>
                      <m:t>𝜏</m:t>
                    </m:r>
                  </m:oMath>
                </a14:m>
                <a:r>
                  <a:rPr lang="en-US" dirty="0"/>
                  <a:t> is time required for thermistor to reach 63.2% of difference between initial and final ambient temperatures</a:t>
                </a:r>
              </a:p>
              <a:p>
                <a:r>
                  <a:rPr lang="en-US" dirty="0"/>
                  <a:t>Assuming a lumped capacitance model for transient temperature analysis,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1</m:t>
                              </m:r>
                            </m:sub>
                          </m:sSub>
                        </m:e>
                      </m:d>
                      <m:d>
                        <m:dPr>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𝜏</m:t>
                              </m:r>
                            </m:sup>
                          </m:sSup>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1</m:t>
                          </m:r>
                        </m:sub>
                      </m:sSub>
                    </m:oMath>
                  </m:oMathPara>
                </a14:m>
                <a:endParaRPr lang="en-US" b="0" dirty="0"/>
              </a:p>
              <a:p>
                <a:pPr marL="0" indent="0">
                  <a:buNone/>
                </a:pPr>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1</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2</m:t>
                        </m:r>
                      </m:sub>
                    </m:sSub>
                  </m:oMath>
                </a14:m>
                <a:r>
                  <a:rPr lang="en-US" dirty="0"/>
                  <a:t> are the ambient temperatures and </a:t>
                </a: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is the thermistor’s </a:t>
                </a:r>
                <a14:m>
                  <m:oMath xmlns:m="http://schemas.openxmlformats.org/officeDocument/2006/math">
                    <m:r>
                      <a:rPr lang="en-US" b="0" i="1" smtClean="0">
                        <a:latin typeface="Cambria Math" panose="02040503050406030204" pitchFamily="18" charset="0"/>
                      </a:rPr>
                      <m:t>𝑇</m:t>
                    </m:r>
                  </m:oMath>
                </a14:m>
                <a:r>
                  <a:rPr lang="en-US" dirty="0"/>
                  <a:t> reading at time </a:t>
                </a:r>
                <a14:m>
                  <m:oMath xmlns:m="http://schemas.openxmlformats.org/officeDocument/2006/math">
                    <m:r>
                      <a:rPr lang="en-US" b="0" i="1" smtClean="0">
                        <a:latin typeface="Cambria Math" panose="02040503050406030204" pitchFamily="18" charset="0"/>
                      </a:rPr>
                      <m:t>𝑡</m:t>
                    </m:r>
                  </m:oMath>
                </a14:m>
                <a:r>
                  <a:rPr lang="en-US" dirty="0"/>
                  <a:t>.</a:t>
                </a:r>
              </a:p>
              <a:p>
                <a:r>
                  <a:rPr lang="en-US" dirty="0"/>
                  <a:t>If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𝜏</m:t>
                    </m:r>
                  </m:oMath>
                </a14:m>
                <a:r>
                  <a:rPr lang="en-US" dirty="0"/>
                  <a:t>, then</a:t>
                </a:r>
              </a:p>
              <a:p>
                <a:pPr marL="0" indent="0" algn="ctr">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1</m:t>
                              </m:r>
                            </m:sub>
                          </m:sSub>
                        </m:den>
                      </m:f>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−1</m:t>
                          </m:r>
                        </m:sup>
                      </m:sSup>
                      <m:r>
                        <a:rPr lang="en-US" b="0" i="1" smtClean="0">
                          <a:latin typeface="Cambria Math" panose="02040503050406030204" pitchFamily="18" charset="0"/>
                        </a:rPr>
                        <m:t>=0.632</m:t>
                      </m:r>
                    </m:oMath>
                  </m:oMathPara>
                </a14:m>
                <a:endParaRPr lang="en-US" dirty="0"/>
              </a:p>
            </p:txBody>
          </p:sp>
        </mc:Choice>
        <mc:Fallback xmlns="">
          <p:sp>
            <p:nvSpPr>
              <p:cNvPr id="3" name="Content Placeholder 2">
                <a:extLst>
                  <a:ext uri="{FF2B5EF4-FFF2-40B4-BE49-F238E27FC236}">
                    <a16:creationId xmlns:a16="http://schemas.microsoft.com/office/drawing/2014/main" id="{48E04A4E-7C24-4BE1-8A47-7625875D803D}"/>
                  </a:ext>
                </a:extLst>
              </p:cNvPr>
              <p:cNvSpPr>
                <a:spLocks noGrp="1" noRot="1" noChangeAspect="1" noMove="1" noResize="1" noEditPoints="1" noAdjustHandles="1" noChangeArrowheads="1" noChangeShapeType="1" noTextEdit="1"/>
              </p:cNvSpPr>
              <p:nvPr>
                <p:ph idx="1"/>
              </p:nvPr>
            </p:nvSpPr>
            <p:spPr>
              <a:xfrm>
                <a:off x="1066800" y="2103120"/>
                <a:ext cx="5029200" cy="3849624"/>
              </a:xfrm>
              <a:blipFill>
                <a:blip r:embed="rId2"/>
                <a:stretch>
                  <a:fillRect l="-485" t="-158"/>
                </a:stretch>
              </a:blipFill>
            </p:spPr>
            <p:txBody>
              <a:bodyPr/>
              <a:lstStyle/>
              <a:p>
                <a:r>
                  <a:rPr lang="en-US">
                    <a:noFill/>
                  </a:rPr>
                  <a:t> </a:t>
                </a:r>
              </a:p>
            </p:txBody>
          </p:sp>
        </mc:Fallback>
      </mc:AlternateContent>
      <p:pic>
        <p:nvPicPr>
          <p:cNvPr id="2052" name="Picture 4" descr="Thermal Time Constant | SHIBAURA ELECTRONICS CO., LTD.">
            <a:extLst>
              <a:ext uri="{FF2B5EF4-FFF2-40B4-BE49-F238E27FC236}">
                <a16:creationId xmlns:a16="http://schemas.microsoft.com/office/drawing/2014/main" id="{D0003C65-0771-437E-AF51-59BDFFF013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2456" y="2030000"/>
            <a:ext cx="3922744" cy="3922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11255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E9F89-F769-42D0-A768-AE3A9A4F4C38}"/>
              </a:ext>
            </a:extLst>
          </p:cNvPr>
          <p:cNvSpPr>
            <a:spLocks noGrp="1"/>
          </p:cNvSpPr>
          <p:nvPr>
            <p:ph type="title"/>
          </p:nvPr>
        </p:nvSpPr>
        <p:spPr/>
        <p:txBody>
          <a:bodyPr/>
          <a:lstStyle/>
          <a:p>
            <a:r>
              <a:rPr lang="en-US" dirty="0"/>
              <a:t>Requirements</a:t>
            </a:r>
          </a:p>
        </p:txBody>
      </p:sp>
      <p:sp>
        <p:nvSpPr>
          <p:cNvPr id="3" name="Content Placeholder 2">
            <a:extLst>
              <a:ext uri="{FF2B5EF4-FFF2-40B4-BE49-F238E27FC236}">
                <a16:creationId xmlns:a16="http://schemas.microsoft.com/office/drawing/2014/main" id="{3CE825E6-8B57-4DB5-8849-461FF685DCF6}"/>
              </a:ext>
            </a:extLst>
          </p:cNvPr>
          <p:cNvSpPr>
            <a:spLocks noGrp="1"/>
          </p:cNvSpPr>
          <p:nvPr>
            <p:ph idx="1"/>
          </p:nvPr>
        </p:nvSpPr>
        <p:spPr/>
        <p:txBody>
          <a:bodyPr>
            <a:normAutofit fontScale="92500" lnSpcReduction="20000"/>
          </a:bodyPr>
          <a:lstStyle/>
          <a:p>
            <a:r>
              <a:rPr lang="en-US" sz="2000" b="1" dirty="0"/>
              <a:t>Objective: </a:t>
            </a:r>
            <a:r>
              <a:rPr lang="en-US" sz="2000" dirty="0"/>
              <a:t>Design an electro-thermal system using Arduino kit with NTC thermistor</a:t>
            </a:r>
          </a:p>
          <a:p>
            <a:r>
              <a:rPr lang="en-US" sz="2000" dirty="0"/>
              <a:t>Thermometer measurement of freezing/boiling water (STP)</a:t>
            </a:r>
          </a:p>
          <a:p>
            <a:r>
              <a:rPr lang="en-US" sz="2000" dirty="0"/>
              <a:t>Thermistor extension from microcontroller module (10cm)</a:t>
            </a:r>
          </a:p>
          <a:p>
            <a:pPr lvl="1"/>
            <a:r>
              <a:rPr lang="en-US" sz="1800" dirty="0"/>
              <a:t>Rigid fixture, allowing for ease of application to touch solid surface or penetrate fluid</a:t>
            </a:r>
          </a:p>
          <a:p>
            <a:pPr lvl="1"/>
            <a:r>
              <a:rPr lang="en-US" sz="1800" dirty="0"/>
              <a:t>Thermistor protection from water damage</a:t>
            </a:r>
          </a:p>
          <a:p>
            <a:r>
              <a:rPr lang="en-US" sz="2000" dirty="0"/>
              <a:t>Both analog and digital signals must be used</a:t>
            </a:r>
          </a:p>
          <a:p>
            <a:r>
              <a:rPr lang="en-US" sz="2000" dirty="0"/>
              <a:t>User input for</a:t>
            </a:r>
          </a:p>
          <a:p>
            <a:pPr lvl="1"/>
            <a:r>
              <a:rPr lang="en-US" sz="1800" dirty="0"/>
              <a:t>Sampling rate, error message if limit is exceeded</a:t>
            </a:r>
            <a:endParaRPr lang="en-US" sz="2000" dirty="0"/>
          </a:p>
          <a:p>
            <a:r>
              <a:rPr lang="en-US" sz="2000" dirty="0"/>
              <a:t>Digital temperature display in C and F</a:t>
            </a:r>
          </a:p>
          <a:p>
            <a:r>
              <a:rPr lang="en-US" sz="2000" dirty="0"/>
              <a:t>Error must stay within a certain tolerance (TBD)</a:t>
            </a:r>
          </a:p>
          <a:p>
            <a:r>
              <a:rPr lang="en-US" sz="2000" dirty="0"/>
              <a:t>User must be able to turn on/off the device</a:t>
            </a:r>
          </a:p>
          <a:p>
            <a:endParaRPr lang="en-US" sz="2000" dirty="0"/>
          </a:p>
        </p:txBody>
      </p:sp>
    </p:spTree>
    <p:extLst>
      <p:ext uri="{BB962C8B-B14F-4D97-AF65-F5344CB8AC3E}">
        <p14:creationId xmlns:p14="http://schemas.microsoft.com/office/powerpoint/2010/main" val="38584542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EAC1C-83D8-462C-B2E0-EC989981D650}"/>
              </a:ext>
            </a:extLst>
          </p:cNvPr>
          <p:cNvSpPr>
            <a:spLocks noGrp="1"/>
          </p:cNvSpPr>
          <p:nvPr>
            <p:ph type="title"/>
          </p:nvPr>
        </p:nvSpPr>
        <p:spPr/>
        <p:txBody>
          <a:bodyPr/>
          <a:lstStyle/>
          <a:p>
            <a:r>
              <a:rPr lang="en-US" dirty="0"/>
              <a:t>Concept of Operations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AB85E3-CC54-4E8E-8CA0-D663DF3F8452}"/>
                  </a:ext>
                </a:extLst>
              </p:cNvPr>
              <p:cNvSpPr>
                <a:spLocks noGrp="1"/>
              </p:cNvSpPr>
              <p:nvPr>
                <p:ph sz="half" idx="1"/>
              </p:nvPr>
            </p:nvSpPr>
            <p:spPr/>
            <p:txBody>
              <a:bodyPr>
                <a:normAutofit fontScale="92500" lnSpcReduction="10000"/>
              </a:bodyPr>
              <a:lstStyle/>
              <a:p>
                <a:r>
                  <a:rPr lang="en-US" dirty="0"/>
                  <a:t>Sampling Rate Specification</a:t>
                </a:r>
              </a:p>
              <a:p>
                <a:pPr lvl="1"/>
                <a:r>
                  <a:rPr lang="en-US" dirty="0"/>
                  <a:t>User prompted input in Serial dialogue (Hz)</a:t>
                </a:r>
              </a:p>
              <a:p>
                <a:pPr lvl="1"/>
                <a:r>
                  <a:rPr lang="en-US" dirty="0"/>
                  <a:t>Delay each loop by 1/input seconds</a:t>
                </a:r>
              </a:p>
              <a:p>
                <a:pPr lvl="1"/>
                <a:r>
                  <a:rPr lang="en-US" dirty="0"/>
                  <a:t>Error message if invalid (more than limit)</a:t>
                </a:r>
              </a:p>
              <a:p>
                <a:pPr lvl="1"/>
                <a:r>
                  <a:rPr lang="en-US" dirty="0"/>
                  <a:t>Limit determination</a:t>
                </a:r>
              </a:p>
              <a:p>
                <a:pPr lvl="2"/>
                <a:r>
                  <a:rPr lang="en-US" dirty="0"/>
                  <a:t>Time one program loop :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𝑚𝑖𝑛</m:t>
                        </m:r>
                      </m:sub>
                    </m:sSub>
                  </m:oMath>
                </a14:m>
                <a:r>
                  <a:rPr lang="en-US" dirty="0"/>
                  <a:t> (</a:t>
                </a:r>
                <a:r>
                  <a:rPr lang="en-US" dirty="0" err="1"/>
                  <a:t>millis</a:t>
                </a:r>
                <a:r>
                  <a:rPr lang="en-US" dirty="0"/>
                  <a:t> command)</a:t>
                </a:r>
              </a:p>
              <a:p>
                <a:pPr lvl="2"/>
                <a:r>
                  <a:rPr lang="en-US" dirty="0"/>
                  <a:t>Sampling rate limit : </a:t>
                </a:r>
                <a14:m>
                  <m:oMath xmlns:m="http://schemas.openxmlformats.org/officeDocument/2006/math">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𝑚𝑖𝑛</m:t>
                        </m:r>
                      </m:sub>
                    </m:sSub>
                  </m:oMath>
                </a14:m>
                <a:r>
                  <a:rPr lang="en-US" dirty="0"/>
                  <a:t> (conversion)</a:t>
                </a:r>
              </a:p>
              <a:p>
                <a:r>
                  <a:rPr lang="en-US" dirty="0"/>
                  <a:t>On/Off Buttons</a:t>
                </a:r>
              </a:p>
              <a:p>
                <a:pPr lvl="1"/>
                <a:r>
                  <a:rPr lang="en-US" dirty="0"/>
                  <a:t>On  button begins data collection, green LED on</a:t>
                </a:r>
              </a:p>
              <a:p>
                <a:pPr lvl="1"/>
                <a:r>
                  <a:rPr lang="en-US" dirty="0"/>
                  <a:t>Off button terminates data collection, green LED off</a:t>
                </a:r>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90AB85E3-CC54-4E8E-8CA0-D663DF3F8452}"/>
                  </a:ext>
                </a:extLst>
              </p:cNvPr>
              <p:cNvSpPr>
                <a:spLocks noGrp="1" noRot="1" noChangeAspect="1" noMove="1" noResize="1" noEditPoints="1" noAdjustHandles="1" noChangeArrowheads="1" noChangeShapeType="1" noTextEdit="1"/>
              </p:cNvSpPr>
              <p:nvPr>
                <p:ph sz="half" idx="1"/>
              </p:nvPr>
            </p:nvSpPr>
            <p:spPr>
              <a:blipFill>
                <a:blip r:embed="rId2"/>
                <a:stretch>
                  <a:fillRect l="-654" t="-3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5DB91EF-BBC9-4307-981A-9A95DD45F922}"/>
                  </a:ext>
                </a:extLst>
              </p:cNvPr>
              <p:cNvSpPr>
                <a:spLocks noGrp="1"/>
              </p:cNvSpPr>
              <p:nvPr>
                <p:ph sz="half" idx="2"/>
              </p:nvPr>
            </p:nvSpPr>
            <p:spPr/>
            <p:txBody>
              <a:bodyPr>
                <a:normAutofit fontScale="92500" lnSpcReduction="10000"/>
              </a:bodyPr>
              <a:lstStyle/>
              <a:p>
                <a:r>
                  <a:rPr lang="en-US" dirty="0"/>
                  <a:t>Thermistor Placement</a:t>
                </a:r>
              </a:p>
              <a:p>
                <a:pPr lvl="1"/>
                <a:r>
                  <a:rPr lang="en-US" dirty="0"/>
                  <a:t>User to press thermistor against solid or dip into fluid</a:t>
                </a:r>
              </a:p>
              <a:p>
                <a:pPr lvl="1"/>
                <a:r>
                  <a:rPr lang="en-US" dirty="0"/>
                  <a:t>Need not to hold thermistor directly to avoid injury</a:t>
                </a:r>
              </a:p>
              <a:p>
                <a:r>
                  <a:rPr lang="en-US" dirty="0"/>
                  <a:t>Liquid Crystal Display (LCD)</a:t>
                </a:r>
              </a:p>
              <a:p>
                <a:pPr lvl="1"/>
                <a:r>
                  <a:rPr lang="en-US" dirty="0"/>
                  <a:t>Potentiometer to vary contrast</a:t>
                </a:r>
              </a:p>
              <a:p>
                <a:pPr lvl="1"/>
                <a:r>
                  <a:rPr lang="en-US" dirty="0"/>
                  <a:t>Celsius and Fahrenheit displayed</a:t>
                </a:r>
              </a:p>
              <a:p>
                <a:r>
                  <a:rPr lang="en-US" dirty="0"/>
                  <a:t>Steady State Indication/Criterion</a:t>
                </a:r>
              </a:p>
              <a:p>
                <a:pPr lvl="1"/>
                <a:r>
                  <a:rPr lang="en-US" dirty="0"/>
                  <a:t>Blue LED</a:t>
                </a:r>
              </a:p>
              <a:p>
                <a:pPr lvl="1"/>
                <a:r>
                  <a:rPr lang="en-US" dirty="0"/>
                  <a:t>Most recent 5(+) temperatures stored in array</a:t>
                </a:r>
              </a:p>
              <a:p>
                <a:pPr lvl="1"/>
                <a:r>
                  <a:rPr lang="en-US" dirty="0"/>
                  <a:t>SS when all temps within 0.1</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of another</a:t>
                </a:r>
              </a:p>
            </p:txBody>
          </p:sp>
        </mc:Choice>
        <mc:Fallback xmlns="">
          <p:sp>
            <p:nvSpPr>
              <p:cNvPr id="4" name="Content Placeholder 3">
                <a:extLst>
                  <a:ext uri="{FF2B5EF4-FFF2-40B4-BE49-F238E27FC236}">
                    <a16:creationId xmlns:a16="http://schemas.microsoft.com/office/drawing/2014/main" id="{F5DB91EF-BBC9-4307-981A-9A95DD45F922}"/>
                  </a:ext>
                </a:extLst>
              </p:cNvPr>
              <p:cNvSpPr>
                <a:spLocks noGrp="1" noRot="1" noChangeAspect="1" noMove="1" noResize="1" noEditPoints="1" noAdjustHandles="1" noChangeArrowheads="1" noChangeShapeType="1" noTextEdit="1"/>
              </p:cNvSpPr>
              <p:nvPr>
                <p:ph sz="half" idx="2"/>
              </p:nvPr>
            </p:nvSpPr>
            <p:spPr>
              <a:blipFill>
                <a:blip r:embed="rId3"/>
                <a:stretch>
                  <a:fillRect l="-654" t="-325"/>
                </a:stretch>
              </a:blipFill>
            </p:spPr>
            <p:txBody>
              <a:bodyPr/>
              <a:lstStyle/>
              <a:p>
                <a:r>
                  <a:rPr lang="en-US">
                    <a:noFill/>
                  </a:rPr>
                  <a:t> </a:t>
                </a:r>
              </a:p>
            </p:txBody>
          </p:sp>
        </mc:Fallback>
      </mc:AlternateContent>
    </p:spTree>
    <p:extLst>
      <p:ext uri="{BB962C8B-B14F-4D97-AF65-F5344CB8AC3E}">
        <p14:creationId xmlns:p14="http://schemas.microsoft.com/office/powerpoint/2010/main" val="3377599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1C7B7-6A2A-4EF5-9F5F-D2F58D6108DC}"/>
              </a:ext>
            </a:extLst>
          </p:cNvPr>
          <p:cNvSpPr>
            <a:spLocks noGrp="1"/>
          </p:cNvSpPr>
          <p:nvPr>
            <p:ph type="title"/>
          </p:nvPr>
        </p:nvSpPr>
        <p:spPr/>
        <p:txBody>
          <a:bodyPr/>
          <a:lstStyle/>
          <a:p>
            <a:r>
              <a:rPr lang="en-US" dirty="0"/>
              <a:t>Operations/Tasks for Designer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8DF4FA-625F-489A-9E24-6AF5A81AD31E}"/>
                  </a:ext>
                </a:extLst>
              </p:cNvPr>
              <p:cNvSpPr>
                <a:spLocks noGrp="1"/>
              </p:cNvSpPr>
              <p:nvPr>
                <p:ph sz="half" idx="1"/>
              </p:nvPr>
            </p:nvSpPr>
            <p:spPr/>
            <p:txBody>
              <a:bodyPr>
                <a:normAutofit fontScale="70000" lnSpcReduction="20000"/>
              </a:bodyPr>
              <a:lstStyle/>
              <a:p>
                <a:r>
                  <a:rPr lang="en-US" sz="1800" dirty="0"/>
                  <a:t>Thermistor Calibration</a:t>
                </a:r>
              </a:p>
              <a:p>
                <a:pPr lvl="1"/>
                <a:r>
                  <a:rPr lang="en-US" sz="1600" dirty="0"/>
                  <a:t>Voltage Divider to measure thermistor nominal resistance </a:t>
                </a:r>
                <a:r>
                  <a:rPr lang="en-US" sz="1600" dirty="0">
                    <a:sym typeface="Wingdings" panose="05000000000000000000" pitchFamily="2" charset="2"/>
                  </a:rPr>
                  <a:t> choose second resistor</a:t>
                </a:r>
                <a:endParaRPr lang="en-US" sz="1600" dirty="0"/>
              </a:p>
              <a:p>
                <a:pPr lvl="1"/>
                <a:r>
                  <a:rPr lang="en-US" sz="1600" dirty="0"/>
                  <a:t>Record thermistor resistance at three (freezing, room, boiling) known temps</a:t>
                </a:r>
              </a:p>
              <a:p>
                <a:pPr lvl="2"/>
                <a:r>
                  <a:rPr lang="en-US" sz="1500" dirty="0"/>
                  <a:t>Use reference thermometer to record temps</a:t>
                </a:r>
              </a:p>
              <a:p>
                <a:pPr lvl="1"/>
                <a:r>
                  <a:rPr lang="en-US" sz="1600" dirty="0"/>
                  <a:t>Three data points to calculate S-H constants (room temp for </a:t>
                </a:r>
                <a14:m>
                  <m:oMath xmlns:m="http://schemas.openxmlformats.org/officeDocument/2006/math">
                    <m:r>
                      <a:rPr lang="en-US" sz="1600" i="1">
                        <a:latin typeface="Cambria Math" panose="02040503050406030204" pitchFamily="18" charset="0"/>
                      </a:rPr>
                      <m:t>𝛽</m:t>
                    </m:r>
                  </m:oMath>
                </a14:m>
                <a:r>
                  <a:rPr lang="en-US" sz="1600" dirty="0"/>
                  <a:t> parameter)</a:t>
                </a:r>
              </a:p>
              <a:p>
                <a:r>
                  <a:rPr lang="en-US" sz="1800" dirty="0"/>
                  <a:t>Error Propagation and Uncertainty Analysis</a:t>
                </a:r>
              </a:p>
              <a:p>
                <a:pPr lvl="1"/>
                <a:r>
                  <a:rPr lang="en-US" sz="1600" dirty="0"/>
                  <a:t>Factors in calculation of Temperature</a:t>
                </a:r>
              </a:p>
              <a:p>
                <a:pPr lvl="2"/>
                <a:r>
                  <a:rPr lang="en-US" sz="1500" dirty="0"/>
                  <a:t>Thermistor Resistance</a:t>
                </a:r>
              </a:p>
              <a:p>
                <a:pPr lvl="3"/>
                <a:r>
                  <a:rPr lang="en-US" sz="1500" dirty="0"/>
                  <a:t>Resistor 1 resistance</a:t>
                </a:r>
              </a:p>
              <a:p>
                <a:pPr lvl="3"/>
                <a:r>
                  <a:rPr lang="en-US" sz="1500" dirty="0"/>
                  <a:t>Input Voltage</a:t>
                </a:r>
              </a:p>
              <a:p>
                <a:pPr lvl="3"/>
                <a:r>
                  <a:rPr lang="en-US" sz="1500" dirty="0"/>
                  <a:t>Output Voltage</a:t>
                </a:r>
              </a:p>
              <a:p>
                <a:pPr lvl="2"/>
                <a:r>
                  <a:rPr lang="en-US" sz="1500" dirty="0"/>
                  <a:t>S-H coefficients</a:t>
                </a:r>
              </a:p>
              <a:p>
                <a:pPr lvl="3"/>
                <a:r>
                  <a:rPr lang="en-US" sz="1500" dirty="0"/>
                  <a:t>Three temperatures from reference thermometer</a:t>
                </a:r>
              </a:p>
              <a:p>
                <a:pPr lvl="3"/>
                <a:r>
                  <a:rPr lang="en-US" sz="1500" dirty="0"/>
                  <a:t>Three thermistor resistances</a:t>
                </a:r>
                <a:endParaRPr lang="en-US" sz="1800" dirty="0"/>
              </a:p>
              <a:p>
                <a:pPr lvl="1"/>
                <a:r>
                  <a:rPr lang="en-US" sz="1600" dirty="0"/>
                  <a:t>Different errors for C and F</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478DF4FA-625F-489A-9E24-6AF5A81AD31E}"/>
                  </a:ext>
                </a:extLst>
              </p:cNvPr>
              <p:cNvSpPr>
                <a:spLocks noGrp="1" noRot="1" noChangeAspect="1" noMove="1" noResize="1" noEditPoints="1" noAdjustHandles="1" noChangeArrowheads="1" noChangeShapeType="1" noTextEdit="1"/>
              </p:cNvSpPr>
              <p:nvPr>
                <p:ph sz="half" idx="1"/>
              </p:nvPr>
            </p:nvSpPr>
            <p:spPr>
              <a:blipFill>
                <a:blip r:embed="rId2"/>
                <a:stretch>
                  <a:fillRect t="-650"/>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8B8A474A-036E-4CAB-AFEA-EED661FDED87}"/>
              </a:ext>
            </a:extLst>
          </p:cNvPr>
          <p:cNvSpPr>
            <a:spLocks noGrp="1"/>
          </p:cNvSpPr>
          <p:nvPr>
            <p:ph sz="half" idx="2"/>
          </p:nvPr>
        </p:nvSpPr>
        <p:spPr/>
        <p:txBody>
          <a:bodyPr>
            <a:normAutofit fontScale="70000" lnSpcReduction="20000"/>
          </a:bodyPr>
          <a:lstStyle/>
          <a:p>
            <a:r>
              <a:rPr lang="en-US" dirty="0"/>
              <a:t>Time Constant Measurement</a:t>
            </a:r>
          </a:p>
          <a:p>
            <a:pPr lvl="1"/>
            <a:r>
              <a:rPr lang="en-US" sz="1500" dirty="0"/>
              <a:t>Take room temp reading</a:t>
            </a:r>
          </a:p>
          <a:p>
            <a:pPr lvl="1"/>
            <a:r>
              <a:rPr lang="en-US" sz="1500" dirty="0"/>
              <a:t>Bring temp up to about 100C (boiling water)</a:t>
            </a:r>
          </a:p>
          <a:p>
            <a:pPr lvl="1"/>
            <a:r>
              <a:rPr lang="en-US" sz="1500" dirty="0"/>
              <a:t>Remove thermistor from water, start timer</a:t>
            </a:r>
          </a:p>
          <a:p>
            <a:pPr lvl="1"/>
            <a:r>
              <a:rPr lang="en-US" sz="1500" dirty="0"/>
              <a:t>Record time when temp = 63.2% diff</a:t>
            </a:r>
          </a:p>
          <a:p>
            <a:pPr lvl="1"/>
            <a:r>
              <a:rPr lang="en-US" sz="1500" dirty="0"/>
              <a:t>Programmable</a:t>
            </a:r>
          </a:p>
          <a:p>
            <a:pPr lvl="1"/>
            <a:r>
              <a:rPr lang="en-US" sz="1500" dirty="0"/>
              <a:t>Error Propagation</a:t>
            </a:r>
          </a:p>
        </p:txBody>
      </p:sp>
    </p:spTree>
    <p:extLst>
      <p:ext uri="{BB962C8B-B14F-4D97-AF65-F5344CB8AC3E}">
        <p14:creationId xmlns:p14="http://schemas.microsoft.com/office/powerpoint/2010/main" val="11795724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66726-138A-4234-B67B-C2D898910A76}"/>
              </a:ext>
            </a:extLst>
          </p:cNvPr>
          <p:cNvSpPr>
            <a:spLocks noGrp="1"/>
          </p:cNvSpPr>
          <p:nvPr>
            <p:ph type="title"/>
          </p:nvPr>
        </p:nvSpPr>
        <p:spPr/>
        <p:txBody>
          <a:bodyPr/>
          <a:lstStyle/>
          <a:p>
            <a:r>
              <a:rPr lang="en-US" dirty="0"/>
              <a:t>Expected Results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26E9EA-448C-4453-B5E6-4B0FC15FD417}"/>
                  </a:ext>
                </a:extLst>
              </p:cNvPr>
              <p:cNvSpPr>
                <a:spLocks noGrp="1"/>
              </p:cNvSpPr>
              <p:nvPr>
                <p:ph sz="half" idx="1"/>
              </p:nvPr>
            </p:nvSpPr>
            <p:spPr/>
            <p:txBody>
              <a:bodyPr/>
              <a:lstStyle/>
              <a:p>
                <a:r>
                  <a:rPr lang="en-US" dirty="0"/>
                  <a:t>Calibration</a:t>
                </a:r>
              </a:p>
              <a:p>
                <a:pPr lvl="1"/>
                <a:r>
                  <a:rPr lang="en-US" dirty="0"/>
                  <a:t>Nominal Resistance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10</m:t>
                    </m:r>
                    <m:r>
                      <m:rPr>
                        <m:sty m:val="p"/>
                      </m:rPr>
                      <a:rPr lang="en-US" b="0" i="0" smtClean="0">
                        <a:latin typeface="Cambria Math" panose="02040503050406030204" pitchFamily="18" charset="0"/>
                        <a:ea typeface="Cambria Math" panose="02040503050406030204" pitchFamily="18" charset="0"/>
                      </a:rPr>
                      <m:t>k</m:t>
                    </m:r>
                    <m:r>
                      <m:rPr>
                        <m:sty m:val="p"/>
                      </m:rPr>
                      <a:rPr lang="el-GR" b="0" i="1" smtClean="0">
                        <a:latin typeface="Cambria Math" panose="02040503050406030204" pitchFamily="18" charset="0"/>
                        <a:ea typeface="Cambria Math" panose="02040503050406030204" pitchFamily="18" charset="0"/>
                      </a:rPr>
                      <m:t>Ω</m:t>
                    </m:r>
                  </m:oMath>
                </a14:m>
                <a:endParaRPr lang="en-US" dirty="0"/>
              </a:p>
              <a:p>
                <a:pPr lvl="1"/>
                <a:r>
                  <a:rPr lang="en-US" dirty="0"/>
                  <a:t>T-R data</a:t>
                </a:r>
              </a:p>
              <a:p>
                <a:pPr lvl="1"/>
                <a:endParaRPr lang="en-US" dirty="0"/>
              </a:p>
              <a:p>
                <a:pPr lvl="1"/>
                <a:endParaRPr lang="en-US" dirty="0"/>
              </a:p>
              <a:p>
                <a:pPr lvl="1"/>
                <a:endParaRPr lang="en-US" dirty="0"/>
              </a:p>
              <a:p>
                <a:pPr lvl="1"/>
                <a:endParaRPr lang="en-US" dirty="0"/>
              </a:p>
              <a:p>
                <a:pPr lvl="1"/>
                <a:endParaRPr lang="en-US" dirty="0"/>
              </a:p>
              <a:p>
                <a:pPr marL="274320" lvl="1"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0</m:t>
                        </m:r>
                      </m:sub>
                    </m:sSub>
                    <m:r>
                      <a:rPr lang="en-US" b="0" i="1" smtClean="0">
                        <a:latin typeface="Cambria Math" panose="02040503050406030204" pitchFamily="18" charset="0"/>
                      </a:rPr>
                      <m:t>=4.984</m:t>
                    </m:r>
                    <m:r>
                      <m:rPr>
                        <m:nor/>
                      </m:rPr>
                      <a:rPr lang="en-US" b="0" i="0" smtClean="0">
                        <a:latin typeface="Cambria Math" panose="02040503050406030204" pitchFamily="18" charset="0"/>
                      </a:rPr>
                      <m:t>E</m:t>
                    </m:r>
                    <m:r>
                      <m:rPr>
                        <m:nor/>
                      </m:rPr>
                      <a:rPr lang="en-US" b="0" i="0" smtClean="0">
                        <a:latin typeface="Cambria Math" panose="02040503050406030204" pitchFamily="18" charset="0"/>
                      </a:rPr>
                      <m:t>−</m:t>
                    </m:r>
                    <m:r>
                      <a:rPr lang="en-US" b="0" i="1" smtClean="0">
                        <a:latin typeface="Cambria Math" panose="02040503050406030204" pitchFamily="18" charset="0"/>
                      </a:rPr>
                      <m:t>4</m:t>
                    </m:r>
                  </m:oMath>
                </a14:m>
                <a:r>
                  <a:rPr lang="en-US" dirty="0"/>
                  <a:t> </a:t>
                </a:r>
                <a:br>
                  <a:rPr lang="en-US" dirty="0"/>
                </a:b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i="1">
                        <a:latin typeface="Cambria Math" panose="02040503050406030204" pitchFamily="18" charset="0"/>
                      </a:rPr>
                      <m:t>=3</m:t>
                    </m:r>
                    <m:r>
                      <a:rPr lang="en-US" b="0" i="1" smtClean="0">
                        <a:latin typeface="Cambria Math" panose="02040503050406030204" pitchFamily="18" charset="0"/>
                      </a:rPr>
                      <m:t>.</m:t>
                    </m:r>
                    <m:r>
                      <a:rPr lang="en-US" i="1">
                        <a:latin typeface="Cambria Math" panose="02040503050406030204" pitchFamily="18" charset="0"/>
                      </a:rPr>
                      <m:t>32</m:t>
                    </m:r>
                    <m:r>
                      <a:rPr lang="en-US" b="0" i="1" smtClean="0">
                        <a:latin typeface="Cambria Math" panose="02040503050406030204" pitchFamily="18" charset="0"/>
                      </a:rPr>
                      <m:t>1</m:t>
                    </m:r>
                    <m:r>
                      <m:rPr>
                        <m:nor/>
                      </m:rPr>
                      <a:rPr lang="en-US" smtClean="0">
                        <a:latin typeface="Cambria Math" panose="02040503050406030204" pitchFamily="18" charset="0"/>
                      </a:rPr>
                      <m:t>E</m:t>
                    </m:r>
                    <m:r>
                      <m:rPr>
                        <m:nor/>
                      </m:rPr>
                      <a:rPr lang="en-US" i="0" smtClean="0">
                        <a:latin typeface="Cambria Math" panose="02040503050406030204" pitchFamily="18" charset="0"/>
                      </a:rPr>
                      <m:t>−</m:t>
                    </m:r>
                    <m:r>
                      <a:rPr lang="en-US" i="1">
                        <a:latin typeface="Cambria Math" panose="02040503050406030204" pitchFamily="18" charset="0"/>
                      </a:rPr>
                      <m:t>4</m:t>
                    </m:r>
                  </m:oMath>
                </a14:m>
                <a:r>
                  <a:rPr lang="en-US" dirty="0"/>
                  <a:t> </a:t>
                </a:r>
                <a:br>
                  <a:rPr lang="en-US" dirty="0"/>
                </a:b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r>
                      <a:rPr lang="en-US" i="1">
                        <a:latin typeface="Cambria Math" panose="02040503050406030204" pitchFamily="18" charset="0"/>
                      </a:rPr>
                      <m:t>=−2.523</m:t>
                    </m:r>
                    <m:r>
                      <m:rPr>
                        <m:nor/>
                      </m:rPr>
                      <a:rPr lang="en-US" i="0">
                        <a:latin typeface="Cambria Math" panose="02040503050406030204" pitchFamily="18" charset="0"/>
                      </a:rPr>
                      <m:t>E</m:t>
                    </m:r>
                    <m:r>
                      <m:rPr>
                        <m:nor/>
                      </m:rPr>
                      <a:rPr lang="en-US" i="0">
                        <a:latin typeface="Cambria Math" panose="02040503050406030204" pitchFamily="18" charset="0"/>
                      </a:rPr>
                      <m:t>−</m:t>
                    </m:r>
                    <m:r>
                      <a:rPr lang="en-US" b="0" i="1" smtClean="0">
                        <a:latin typeface="Cambria Math" panose="02040503050406030204" pitchFamily="18" charset="0"/>
                      </a:rPr>
                      <m:t>7</m:t>
                    </m:r>
                  </m:oMath>
                </a14:m>
                <a:r>
                  <a:rPr lang="en-US" dirty="0"/>
                  <a:t>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A726E9EA-448C-4453-B5E6-4B0FC15FD417}"/>
                  </a:ext>
                </a:extLst>
              </p:cNvPr>
              <p:cNvSpPr>
                <a:spLocks noGrp="1" noRot="1" noChangeAspect="1" noMove="1" noResize="1" noEditPoints="1" noAdjustHandles="1" noChangeArrowheads="1" noChangeShapeType="1" noTextEdit="1"/>
              </p:cNvSpPr>
              <p:nvPr>
                <p:ph sz="half" idx="1"/>
              </p:nvPr>
            </p:nvSpPr>
            <p:spPr>
              <a:blipFill>
                <a:blip r:embed="rId3"/>
                <a:stretch>
                  <a:fillRect l="-915" t="-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C488E294-0EF7-4B80-9001-D7FFF11B8935}"/>
                  </a:ext>
                </a:extLst>
              </p:cNvPr>
              <p:cNvSpPr>
                <a:spLocks noGrp="1"/>
              </p:cNvSpPr>
              <p:nvPr>
                <p:ph sz="half" idx="2"/>
              </p:nvPr>
            </p:nvSpPr>
            <p:spPr/>
            <p:txBody>
              <a:bodyPr/>
              <a:lstStyle/>
              <a:p>
                <a:r>
                  <a:rPr lang="en-US" dirty="0"/>
                  <a:t>Time Constant</a:t>
                </a:r>
              </a:p>
              <a:p>
                <a:pPr lvl="1"/>
                <a:r>
                  <a:rPr lang="en-US" dirty="0"/>
                  <a:t>Should be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12</m:t>
                    </m:r>
                  </m:oMath>
                </a14:m>
                <a:r>
                  <a:rPr lang="en-US" dirty="0"/>
                  <a:t>s (manufacturer specs)</a:t>
                </a:r>
              </a:p>
              <a:p>
                <a:r>
                  <a:rPr lang="en-US" dirty="0"/>
                  <a:t>Temperature error</a:t>
                </a:r>
              </a:p>
              <a:p>
                <a:pPr lvl="1"/>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0.1℃</m:t>
                    </m:r>
                  </m:oMath>
                </a14:m>
                <a:r>
                  <a:rPr lang="en-US" dirty="0"/>
                  <a:t> ideal (SS criterion)</a:t>
                </a:r>
              </a:p>
              <a:p>
                <a:pPr lvl="1"/>
                <a:r>
                  <a:rPr lang="en-US" dirty="0"/>
                  <a:t>Expect something higher</a:t>
                </a:r>
              </a:p>
              <a:p>
                <a:r>
                  <a:rPr lang="en-US" dirty="0"/>
                  <a:t>Sampling Rate Limit</a:t>
                </a:r>
              </a:p>
              <a:p>
                <a:pPr lvl="1"/>
                <a:r>
                  <a:rPr lang="en-US" dirty="0"/>
                  <a:t>Time to run one loop of program</a:t>
                </a:r>
              </a:p>
              <a:p>
                <a:pPr lvl="1"/>
                <a:r>
                  <a:rPr lang="en-US" dirty="0"/>
                  <a:t>Possibly </a:t>
                </a:r>
                <a14:m>
                  <m:oMath xmlns:m="http://schemas.openxmlformats.org/officeDocument/2006/math">
                    <m:r>
                      <a:rPr lang="en-US" b="0" i="1" smtClean="0">
                        <a:latin typeface="Cambria Math" panose="02040503050406030204" pitchFamily="18" charset="0"/>
                      </a:rPr>
                      <m:t>0.01</m:t>
                    </m:r>
                    <m:r>
                      <m:rPr>
                        <m:sty m:val="p"/>
                      </m:rPr>
                      <a:rPr lang="en-US" b="0" i="0" smtClean="0">
                        <a:latin typeface="Cambria Math" panose="02040503050406030204" pitchFamily="18" charset="0"/>
                      </a:rPr>
                      <m:t>ms</m:t>
                    </m:r>
                  </m:oMath>
                </a14:m>
                <a:endParaRPr lang="en-US" dirty="0"/>
              </a:p>
              <a:p>
                <a:pPr lvl="1"/>
                <a:r>
                  <a:rPr lang="en-US" dirty="0"/>
                  <a:t>100,000 samples/sec</a:t>
                </a:r>
              </a:p>
              <a:p>
                <a:pPr lvl="1"/>
                <a:endParaRPr lang="en-US" dirty="0"/>
              </a:p>
            </p:txBody>
          </p:sp>
        </mc:Choice>
        <mc:Fallback xmlns="">
          <p:sp>
            <p:nvSpPr>
              <p:cNvPr id="7" name="Content Placeholder 6">
                <a:extLst>
                  <a:ext uri="{FF2B5EF4-FFF2-40B4-BE49-F238E27FC236}">
                    <a16:creationId xmlns:a16="http://schemas.microsoft.com/office/drawing/2014/main" id="{C488E294-0EF7-4B80-9001-D7FFF11B8935}"/>
                  </a:ext>
                </a:extLst>
              </p:cNvPr>
              <p:cNvSpPr>
                <a:spLocks noGrp="1" noRot="1" noChangeAspect="1" noMove="1" noResize="1" noEditPoints="1" noAdjustHandles="1" noChangeArrowheads="1" noChangeShapeType="1" noTextEdit="1"/>
              </p:cNvSpPr>
              <p:nvPr>
                <p:ph sz="half" idx="2"/>
              </p:nvPr>
            </p:nvSpPr>
            <p:spPr>
              <a:blipFill>
                <a:blip r:embed="rId4"/>
                <a:stretch>
                  <a:fillRect l="-915" t="-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25AB5D07-EF1B-426B-8EC0-08E938100CBC}"/>
                  </a:ext>
                </a:extLst>
              </p:cNvPr>
              <p:cNvGraphicFramePr>
                <a:graphicFrameLocks noGrp="1"/>
              </p:cNvGraphicFramePr>
              <p:nvPr/>
            </p:nvGraphicFramePr>
            <p:xfrm>
              <a:off x="1160106" y="3305836"/>
              <a:ext cx="4232988" cy="1116872"/>
            </p:xfrm>
            <a:graphic>
              <a:graphicData uri="http://schemas.openxmlformats.org/drawingml/2006/table">
                <a:tbl>
                  <a:tblPr/>
                  <a:tblGrid>
                    <a:gridCol w="930728">
                      <a:extLst>
                        <a:ext uri="{9D8B030D-6E8A-4147-A177-3AD203B41FA5}">
                          <a16:colId xmlns:a16="http://schemas.microsoft.com/office/drawing/2014/main" val="830587378"/>
                        </a:ext>
                      </a:extLst>
                    </a:gridCol>
                    <a:gridCol w="1576097">
                      <a:extLst>
                        <a:ext uri="{9D8B030D-6E8A-4147-A177-3AD203B41FA5}">
                          <a16:colId xmlns:a16="http://schemas.microsoft.com/office/drawing/2014/main" val="351230767"/>
                        </a:ext>
                      </a:extLst>
                    </a:gridCol>
                    <a:gridCol w="1726163">
                      <a:extLst>
                        <a:ext uri="{9D8B030D-6E8A-4147-A177-3AD203B41FA5}">
                          <a16:colId xmlns:a16="http://schemas.microsoft.com/office/drawing/2014/main" val="815586394"/>
                        </a:ext>
                      </a:extLst>
                    </a:gridCol>
                  </a:tblGrid>
                  <a:tr h="279218">
                    <a:tc>
                      <a:txBody>
                        <a:bodyPr/>
                        <a:lstStyle/>
                        <a:p>
                          <a:pPr algn="ctr" fontAlgn="ctr"/>
                          <a:r>
                            <a:rPr lang="en-US" sz="1700" b="1" i="0" u="none" strike="noStrike">
                              <a:solidFill>
                                <a:srgbClr val="000000"/>
                              </a:solidFill>
                              <a:effectLst/>
                              <a:latin typeface="Calibri" panose="020F0502020204030204" pitchFamily="34" charset="0"/>
                            </a:rPr>
                            <a:t>Point</a:t>
                          </a:r>
                        </a:p>
                      </a:txBody>
                      <a:tcPr marL="11634" marR="11634" marT="1163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700" b="1" i="0" u="none" strike="noStrike" dirty="0">
                              <a:solidFill>
                                <a:srgbClr val="000000"/>
                              </a:solidFill>
                              <a:effectLst/>
                              <a:latin typeface="Calibri" panose="020F0502020204030204" pitchFamily="34" charset="0"/>
                            </a:rPr>
                            <a:t>Resistance (</a:t>
                          </a:r>
                          <a14:m>
                            <m:oMath xmlns:m="http://schemas.openxmlformats.org/officeDocument/2006/math">
                              <m:r>
                                <a:rPr lang="en-US" sz="1700" b="1" i="1" u="none" strike="noStrike" smtClean="0">
                                  <a:solidFill>
                                    <a:srgbClr val="000000"/>
                                  </a:solidFill>
                                  <a:effectLst/>
                                  <a:latin typeface="Cambria Math" panose="02040503050406030204" pitchFamily="18" charset="0"/>
                                  <a:ea typeface="Cambria Math" panose="02040503050406030204" pitchFamily="18" charset="0"/>
                                </a:rPr>
                                <m:t>𝛀</m:t>
                              </m:r>
                            </m:oMath>
                          </a14:m>
                          <a:r>
                            <a:rPr lang="en-US" sz="1700" b="1" i="0" u="none" strike="noStrike" dirty="0">
                              <a:solidFill>
                                <a:srgbClr val="000000"/>
                              </a:solidFill>
                              <a:effectLst/>
                              <a:latin typeface="Calibri" panose="020F0502020204030204" pitchFamily="34" charset="0"/>
                            </a:rPr>
                            <a:t>)</a:t>
                          </a:r>
                        </a:p>
                      </a:txBody>
                      <a:tcPr marL="11634" marR="11634" marT="1163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700" b="1" i="0" u="none" strike="noStrike" dirty="0">
                              <a:solidFill>
                                <a:srgbClr val="000000"/>
                              </a:solidFill>
                              <a:effectLst/>
                              <a:latin typeface="Calibri" panose="020F0502020204030204" pitchFamily="34" charset="0"/>
                            </a:rPr>
                            <a:t>Temperature (</a:t>
                          </a:r>
                          <a14:m>
                            <m:oMath xmlns:m="http://schemas.openxmlformats.org/officeDocument/2006/math">
                              <m:r>
                                <a:rPr lang="en-US" sz="1700" b="1" i="1" u="none" strike="noStrike" smtClean="0">
                                  <a:solidFill>
                                    <a:srgbClr val="000000"/>
                                  </a:solidFill>
                                  <a:effectLst/>
                                  <a:latin typeface="Cambria Math" panose="02040503050406030204" pitchFamily="18" charset="0"/>
                                  <a:ea typeface="Cambria Math" panose="02040503050406030204" pitchFamily="18" charset="0"/>
                                </a:rPr>
                                <m:t>℃</m:t>
                              </m:r>
                            </m:oMath>
                          </a14:m>
                          <a:r>
                            <a:rPr lang="en-US" sz="1700" b="1" i="0" u="none" strike="noStrike" dirty="0">
                              <a:solidFill>
                                <a:srgbClr val="000000"/>
                              </a:solidFill>
                              <a:effectLst/>
                              <a:latin typeface="Calibri" panose="020F0502020204030204" pitchFamily="34" charset="0"/>
                            </a:rPr>
                            <a:t>)</a:t>
                          </a:r>
                        </a:p>
                      </a:txBody>
                      <a:tcPr marL="11634" marR="11634" marT="1163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2850272"/>
                      </a:ext>
                    </a:extLst>
                  </a:tr>
                  <a:tr h="279218">
                    <a:tc>
                      <a:txBody>
                        <a:bodyPr/>
                        <a:lstStyle/>
                        <a:p>
                          <a:pPr algn="ctr" fontAlgn="ctr"/>
                          <a:r>
                            <a:rPr lang="en-US" sz="1700" b="0" i="0" u="none" strike="noStrike">
                              <a:solidFill>
                                <a:srgbClr val="000000"/>
                              </a:solidFill>
                              <a:effectLst/>
                              <a:latin typeface="Calibri" panose="020F0502020204030204" pitchFamily="34" charset="0"/>
                            </a:rPr>
                            <a:t>1</a:t>
                          </a:r>
                        </a:p>
                      </a:txBody>
                      <a:tcPr marL="11634" marR="11634" marT="11634"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en-US" sz="1700" b="0" i="0" u="none" strike="noStrike">
                              <a:solidFill>
                                <a:srgbClr val="000000"/>
                              </a:solidFill>
                              <a:effectLst/>
                              <a:latin typeface="Calibri" panose="020F0502020204030204" pitchFamily="34" charset="0"/>
                            </a:rPr>
                            <a:t>27101.45</a:t>
                          </a:r>
                        </a:p>
                      </a:txBody>
                      <a:tcPr marL="11634" marR="11634" marT="11634"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en-US" sz="1700" b="0" i="0" u="none" strike="noStrike">
                              <a:solidFill>
                                <a:srgbClr val="000000"/>
                              </a:solidFill>
                              <a:effectLst/>
                              <a:latin typeface="Calibri" panose="020F0502020204030204" pitchFamily="34" charset="0"/>
                            </a:rPr>
                            <a:t>3.1</a:t>
                          </a:r>
                        </a:p>
                      </a:txBody>
                      <a:tcPr marL="11634" marR="11634" marT="11634"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660903511"/>
                      </a:ext>
                    </a:extLst>
                  </a:tr>
                  <a:tr h="279218">
                    <a:tc>
                      <a:txBody>
                        <a:bodyPr/>
                        <a:lstStyle/>
                        <a:p>
                          <a:pPr algn="ctr" fontAlgn="ctr"/>
                          <a:r>
                            <a:rPr lang="en-US" sz="1700" b="0" i="0" u="none" strike="noStrike">
                              <a:solidFill>
                                <a:srgbClr val="000000"/>
                              </a:solidFill>
                              <a:effectLst/>
                              <a:latin typeface="Calibri" panose="020F0502020204030204" pitchFamily="34" charset="0"/>
                            </a:rPr>
                            <a:t>2</a:t>
                          </a:r>
                        </a:p>
                      </a:txBody>
                      <a:tcPr marL="11634" marR="11634" marT="11634" marB="0" anchor="ctr">
                        <a:lnL>
                          <a:noFill/>
                        </a:lnL>
                        <a:lnR>
                          <a:noFill/>
                        </a:lnR>
                        <a:lnT>
                          <a:noFill/>
                        </a:lnT>
                        <a:lnB>
                          <a:noFill/>
                        </a:lnB>
                      </a:tcPr>
                    </a:tc>
                    <a:tc>
                      <a:txBody>
                        <a:bodyPr/>
                        <a:lstStyle/>
                        <a:p>
                          <a:pPr algn="ctr" fontAlgn="ctr"/>
                          <a:r>
                            <a:rPr lang="en-US" sz="1700" b="0" i="0" u="none" strike="noStrike">
                              <a:solidFill>
                                <a:srgbClr val="000000"/>
                              </a:solidFill>
                              <a:effectLst/>
                              <a:latin typeface="Calibri" panose="020F0502020204030204" pitchFamily="34" charset="0"/>
                            </a:rPr>
                            <a:t>11157.02</a:t>
                          </a:r>
                        </a:p>
                      </a:txBody>
                      <a:tcPr marL="11634" marR="11634" marT="11634" marB="0" anchor="ctr">
                        <a:lnL>
                          <a:noFill/>
                        </a:lnL>
                        <a:lnR>
                          <a:noFill/>
                        </a:lnR>
                        <a:lnT>
                          <a:noFill/>
                        </a:lnT>
                        <a:lnB>
                          <a:noFill/>
                        </a:lnB>
                      </a:tcPr>
                    </a:tc>
                    <a:tc>
                      <a:txBody>
                        <a:bodyPr/>
                        <a:lstStyle/>
                        <a:p>
                          <a:pPr algn="ctr" fontAlgn="ctr"/>
                          <a:r>
                            <a:rPr lang="en-US" sz="1700" b="0" i="0" u="none" strike="noStrike" dirty="0">
                              <a:solidFill>
                                <a:srgbClr val="000000"/>
                              </a:solidFill>
                              <a:effectLst/>
                              <a:latin typeface="Calibri" panose="020F0502020204030204" pitchFamily="34" charset="0"/>
                            </a:rPr>
                            <a:t>21.9</a:t>
                          </a:r>
                        </a:p>
                      </a:txBody>
                      <a:tcPr marL="11634" marR="11634" marT="11634" marB="0" anchor="ctr">
                        <a:lnL>
                          <a:noFill/>
                        </a:lnL>
                        <a:lnR>
                          <a:noFill/>
                        </a:lnR>
                        <a:lnT>
                          <a:noFill/>
                        </a:lnT>
                        <a:lnB>
                          <a:noFill/>
                        </a:lnB>
                      </a:tcPr>
                    </a:tc>
                    <a:extLst>
                      <a:ext uri="{0D108BD9-81ED-4DB2-BD59-A6C34878D82A}">
                        <a16:rowId xmlns:a16="http://schemas.microsoft.com/office/drawing/2014/main" val="2772644535"/>
                      </a:ext>
                    </a:extLst>
                  </a:tr>
                  <a:tr h="279218">
                    <a:tc>
                      <a:txBody>
                        <a:bodyPr/>
                        <a:lstStyle/>
                        <a:p>
                          <a:pPr algn="ctr" fontAlgn="ctr"/>
                          <a:r>
                            <a:rPr lang="en-US" sz="1700" b="0" i="0" u="none" strike="noStrike" dirty="0">
                              <a:solidFill>
                                <a:srgbClr val="000000"/>
                              </a:solidFill>
                              <a:effectLst/>
                              <a:latin typeface="Calibri" panose="020F0502020204030204" pitchFamily="34" charset="0"/>
                            </a:rPr>
                            <a:t>3</a:t>
                          </a:r>
                        </a:p>
                      </a:txBody>
                      <a:tcPr marL="11634" marR="11634" marT="11634"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700" b="0" i="0" u="none" strike="noStrike" dirty="0">
                              <a:solidFill>
                                <a:srgbClr val="000000"/>
                              </a:solidFill>
                              <a:effectLst/>
                              <a:latin typeface="Calibri" panose="020F0502020204030204" pitchFamily="34" charset="0"/>
                            </a:rPr>
                            <a:t>1390.16</a:t>
                          </a:r>
                        </a:p>
                      </a:txBody>
                      <a:tcPr marL="11634" marR="11634" marT="11634"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700" b="0" i="0" u="none" strike="noStrike" dirty="0">
                              <a:solidFill>
                                <a:srgbClr val="000000"/>
                              </a:solidFill>
                              <a:effectLst/>
                              <a:latin typeface="Calibri" panose="020F0502020204030204" pitchFamily="34" charset="0"/>
                            </a:rPr>
                            <a:t>83.2</a:t>
                          </a:r>
                        </a:p>
                      </a:txBody>
                      <a:tcPr marL="11634" marR="11634" marT="11634"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920565250"/>
                      </a:ext>
                    </a:extLst>
                  </a:tr>
                </a:tbl>
              </a:graphicData>
            </a:graphic>
          </p:graphicFrame>
        </mc:Choice>
        <mc:Fallback xmlns="">
          <p:graphicFrame>
            <p:nvGraphicFramePr>
              <p:cNvPr id="6" name="Table 5">
                <a:extLst>
                  <a:ext uri="{FF2B5EF4-FFF2-40B4-BE49-F238E27FC236}">
                    <a16:creationId xmlns:a16="http://schemas.microsoft.com/office/drawing/2014/main" id="{25AB5D07-EF1B-426B-8EC0-08E938100CBC}"/>
                  </a:ext>
                </a:extLst>
              </p:cNvPr>
              <p:cNvGraphicFramePr>
                <a:graphicFrameLocks noGrp="1"/>
              </p:cNvGraphicFramePr>
              <p:nvPr>
                <p:extLst>
                  <p:ext uri="{D42A27DB-BD31-4B8C-83A1-F6EECF244321}">
                    <p14:modId xmlns:p14="http://schemas.microsoft.com/office/powerpoint/2010/main" val="3377652971"/>
                  </p:ext>
                </p:extLst>
              </p:nvPr>
            </p:nvGraphicFramePr>
            <p:xfrm>
              <a:off x="1160106" y="3305836"/>
              <a:ext cx="4232988" cy="1116872"/>
            </p:xfrm>
            <a:graphic>
              <a:graphicData uri="http://schemas.openxmlformats.org/drawingml/2006/table">
                <a:tbl>
                  <a:tblPr/>
                  <a:tblGrid>
                    <a:gridCol w="930728">
                      <a:extLst>
                        <a:ext uri="{9D8B030D-6E8A-4147-A177-3AD203B41FA5}">
                          <a16:colId xmlns:a16="http://schemas.microsoft.com/office/drawing/2014/main" val="830587378"/>
                        </a:ext>
                      </a:extLst>
                    </a:gridCol>
                    <a:gridCol w="1576097">
                      <a:extLst>
                        <a:ext uri="{9D8B030D-6E8A-4147-A177-3AD203B41FA5}">
                          <a16:colId xmlns:a16="http://schemas.microsoft.com/office/drawing/2014/main" val="351230767"/>
                        </a:ext>
                      </a:extLst>
                    </a:gridCol>
                    <a:gridCol w="1726163">
                      <a:extLst>
                        <a:ext uri="{9D8B030D-6E8A-4147-A177-3AD203B41FA5}">
                          <a16:colId xmlns:a16="http://schemas.microsoft.com/office/drawing/2014/main" val="815586394"/>
                        </a:ext>
                      </a:extLst>
                    </a:gridCol>
                  </a:tblGrid>
                  <a:tr h="279218">
                    <a:tc>
                      <a:txBody>
                        <a:bodyPr/>
                        <a:lstStyle/>
                        <a:p>
                          <a:pPr algn="ctr" fontAlgn="ctr"/>
                          <a:r>
                            <a:rPr lang="en-US" sz="1700" b="1" i="0" u="none" strike="noStrike">
                              <a:solidFill>
                                <a:srgbClr val="000000"/>
                              </a:solidFill>
                              <a:effectLst/>
                              <a:latin typeface="Calibri" panose="020F0502020204030204" pitchFamily="34" charset="0"/>
                            </a:rPr>
                            <a:t>Point</a:t>
                          </a:r>
                        </a:p>
                      </a:txBody>
                      <a:tcPr marL="11634" marR="11634" marT="1163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endParaRPr lang="en-US"/>
                        </a:p>
                      </a:txBody>
                      <a:tcPr marL="11634" marR="11634" marT="1163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blipFill>
                          <a:blip r:embed="rId5"/>
                          <a:stretch>
                            <a:fillRect l="-59073" t="-17391" r="-109653" b="-343478"/>
                          </a:stretch>
                        </a:blipFill>
                      </a:tcPr>
                    </a:tc>
                    <a:tc>
                      <a:txBody>
                        <a:bodyPr/>
                        <a:lstStyle/>
                        <a:p>
                          <a:endParaRPr lang="en-US"/>
                        </a:p>
                      </a:txBody>
                      <a:tcPr marL="11634" marR="11634" marT="1163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blipFill>
                          <a:blip r:embed="rId5"/>
                          <a:stretch>
                            <a:fillRect l="-145583" t="-17391" r="-353" b="-343478"/>
                          </a:stretch>
                        </a:blipFill>
                      </a:tcPr>
                    </a:tc>
                    <a:extLst>
                      <a:ext uri="{0D108BD9-81ED-4DB2-BD59-A6C34878D82A}">
                        <a16:rowId xmlns:a16="http://schemas.microsoft.com/office/drawing/2014/main" val="2212850272"/>
                      </a:ext>
                    </a:extLst>
                  </a:tr>
                  <a:tr h="279218">
                    <a:tc>
                      <a:txBody>
                        <a:bodyPr/>
                        <a:lstStyle/>
                        <a:p>
                          <a:pPr algn="ctr" fontAlgn="ctr"/>
                          <a:r>
                            <a:rPr lang="en-US" sz="1700" b="0" i="0" u="none" strike="noStrike">
                              <a:solidFill>
                                <a:srgbClr val="000000"/>
                              </a:solidFill>
                              <a:effectLst/>
                              <a:latin typeface="Calibri" panose="020F0502020204030204" pitchFamily="34" charset="0"/>
                            </a:rPr>
                            <a:t>1</a:t>
                          </a:r>
                        </a:p>
                      </a:txBody>
                      <a:tcPr marL="11634" marR="11634" marT="11634"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en-US" sz="1700" b="0" i="0" u="none" strike="noStrike">
                              <a:solidFill>
                                <a:srgbClr val="000000"/>
                              </a:solidFill>
                              <a:effectLst/>
                              <a:latin typeface="Calibri" panose="020F0502020204030204" pitchFamily="34" charset="0"/>
                            </a:rPr>
                            <a:t>27101.45</a:t>
                          </a:r>
                        </a:p>
                      </a:txBody>
                      <a:tcPr marL="11634" marR="11634" marT="11634"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en-US" sz="1700" b="0" i="0" u="none" strike="noStrike">
                              <a:solidFill>
                                <a:srgbClr val="000000"/>
                              </a:solidFill>
                              <a:effectLst/>
                              <a:latin typeface="Calibri" panose="020F0502020204030204" pitchFamily="34" charset="0"/>
                            </a:rPr>
                            <a:t>3.1</a:t>
                          </a:r>
                        </a:p>
                      </a:txBody>
                      <a:tcPr marL="11634" marR="11634" marT="11634"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660903511"/>
                      </a:ext>
                    </a:extLst>
                  </a:tr>
                  <a:tr h="279218">
                    <a:tc>
                      <a:txBody>
                        <a:bodyPr/>
                        <a:lstStyle/>
                        <a:p>
                          <a:pPr algn="ctr" fontAlgn="ctr"/>
                          <a:r>
                            <a:rPr lang="en-US" sz="1700" b="0" i="0" u="none" strike="noStrike">
                              <a:solidFill>
                                <a:srgbClr val="000000"/>
                              </a:solidFill>
                              <a:effectLst/>
                              <a:latin typeface="Calibri" panose="020F0502020204030204" pitchFamily="34" charset="0"/>
                            </a:rPr>
                            <a:t>2</a:t>
                          </a:r>
                        </a:p>
                      </a:txBody>
                      <a:tcPr marL="11634" marR="11634" marT="11634" marB="0" anchor="ctr">
                        <a:lnL>
                          <a:noFill/>
                        </a:lnL>
                        <a:lnR>
                          <a:noFill/>
                        </a:lnR>
                        <a:lnT>
                          <a:noFill/>
                        </a:lnT>
                        <a:lnB>
                          <a:noFill/>
                        </a:lnB>
                      </a:tcPr>
                    </a:tc>
                    <a:tc>
                      <a:txBody>
                        <a:bodyPr/>
                        <a:lstStyle/>
                        <a:p>
                          <a:pPr algn="ctr" fontAlgn="ctr"/>
                          <a:r>
                            <a:rPr lang="en-US" sz="1700" b="0" i="0" u="none" strike="noStrike">
                              <a:solidFill>
                                <a:srgbClr val="000000"/>
                              </a:solidFill>
                              <a:effectLst/>
                              <a:latin typeface="Calibri" panose="020F0502020204030204" pitchFamily="34" charset="0"/>
                            </a:rPr>
                            <a:t>11157.02</a:t>
                          </a:r>
                        </a:p>
                      </a:txBody>
                      <a:tcPr marL="11634" marR="11634" marT="11634" marB="0" anchor="ctr">
                        <a:lnL>
                          <a:noFill/>
                        </a:lnL>
                        <a:lnR>
                          <a:noFill/>
                        </a:lnR>
                        <a:lnT>
                          <a:noFill/>
                        </a:lnT>
                        <a:lnB>
                          <a:noFill/>
                        </a:lnB>
                      </a:tcPr>
                    </a:tc>
                    <a:tc>
                      <a:txBody>
                        <a:bodyPr/>
                        <a:lstStyle/>
                        <a:p>
                          <a:pPr algn="ctr" fontAlgn="ctr"/>
                          <a:r>
                            <a:rPr lang="en-US" sz="1700" b="0" i="0" u="none" strike="noStrike" dirty="0">
                              <a:solidFill>
                                <a:srgbClr val="000000"/>
                              </a:solidFill>
                              <a:effectLst/>
                              <a:latin typeface="Calibri" panose="020F0502020204030204" pitchFamily="34" charset="0"/>
                            </a:rPr>
                            <a:t>21.9</a:t>
                          </a:r>
                        </a:p>
                      </a:txBody>
                      <a:tcPr marL="11634" marR="11634" marT="11634" marB="0" anchor="ctr">
                        <a:lnL>
                          <a:noFill/>
                        </a:lnL>
                        <a:lnR>
                          <a:noFill/>
                        </a:lnR>
                        <a:lnT>
                          <a:noFill/>
                        </a:lnT>
                        <a:lnB>
                          <a:noFill/>
                        </a:lnB>
                      </a:tcPr>
                    </a:tc>
                    <a:extLst>
                      <a:ext uri="{0D108BD9-81ED-4DB2-BD59-A6C34878D82A}">
                        <a16:rowId xmlns:a16="http://schemas.microsoft.com/office/drawing/2014/main" val="2772644535"/>
                      </a:ext>
                    </a:extLst>
                  </a:tr>
                  <a:tr h="279218">
                    <a:tc>
                      <a:txBody>
                        <a:bodyPr/>
                        <a:lstStyle/>
                        <a:p>
                          <a:pPr algn="ctr" fontAlgn="ctr"/>
                          <a:r>
                            <a:rPr lang="en-US" sz="1700" b="0" i="0" u="none" strike="noStrike" dirty="0">
                              <a:solidFill>
                                <a:srgbClr val="000000"/>
                              </a:solidFill>
                              <a:effectLst/>
                              <a:latin typeface="Calibri" panose="020F0502020204030204" pitchFamily="34" charset="0"/>
                            </a:rPr>
                            <a:t>3</a:t>
                          </a:r>
                        </a:p>
                      </a:txBody>
                      <a:tcPr marL="11634" marR="11634" marT="11634"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700" b="0" i="0" u="none" strike="noStrike" dirty="0">
                              <a:solidFill>
                                <a:srgbClr val="000000"/>
                              </a:solidFill>
                              <a:effectLst/>
                              <a:latin typeface="Calibri" panose="020F0502020204030204" pitchFamily="34" charset="0"/>
                            </a:rPr>
                            <a:t>1390.16</a:t>
                          </a:r>
                        </a:p>
                      </a:txBody>
                      <a:tcPr marL="11634" marR="11634" marT="11634"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700" b="0" i="0" u="none" strike="noStrike" dirty="0">
                              <a:solidFill>
                                <a:srgbClr val="000000"/>
                              </a:solidFill>
                              <a:effectLst/>
                              <a:latin typeface="Calibri" panose="020F0502020204030204" pitchFamily="34" charset="0"/>
                            </a:rPr>
                            <a:t>83.2</a:t>
                          </a:r>
                        </a:p>
                      </a:txBody>
                      <a:tcPr marL="11634" marR="11634" marT="11634"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920565250"/>
                      </a:ext>
                    </a:extLst>
                  </a:tr>
                </a:tbl>
              </a:graphicData>
            </a:graphic>
          </p:graphicFrame>
        </mc:Fallback>
      </mc:AlternateContent>
    </p:spTree>
    <p:extLst>
      <p:ext uri="{BB962C8B-B14F-4D97-AF65-F5344CB8AC3E}">
        <p14:creationId xmlns:p14="http://schemas.microsoft.com/office/powerpoint/2010/main" val="1357757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FCAB0-9632-4D04-BEB8-19C879FF5A07}"/>
              </a:ext>
            </a:extLst>
          </p:cNvPr>
          <p:cNvSpPr>
            <a:spLocks noGrp="1"/>
          </p:cNvSpPr>
          <p:nvPr>
            <p:ph type="title"/>
          </p:nvPr>
        </p:nvSpPr>
        <p:spPr/>
        <p:txBody>
          <a:bodyPr/>
          <a:lstStyle/>
          <a:p>
            <a:r>
              <a:rPr lang="en-US" dirty="0"/>
              <a:t>Theory: Voltage Dividers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B58239-F778-4E93-8FC1-571994E1A6D2}"/>
                  </a:ext>
                </a:extLst>
              </p:cNvPr>
              <p:cNvSpPr>
                <a:spLocks noGrp="1"/>
              </p:cNvSpPr>
              <p:nvPr>
                <p:ph idx="1"/>
              </p:nvPr>
            </p:nvSpPr>
            <p:spPr>
              <a:xfrm>
                <a:off x="1066800" y="2103120"/>
                <a:ext cx="6922168" cy="3849624"/>
              </a:xfrm>
            </p:spPr>
            <p:txBody>
              <a:bodyPr>
                <a:normAutofit lnSpcReduction="10000"/>
              </a:bodyPr>
              <a:lstStyle/>
              <a:p>
                <a:r>
                  <a:rPr lang="en-US" sz="1900" dirty="0"/>
                  <a:t>Voltage Divider</a:t>
                </a:r>
              </a:p>
              <a:p>
                <a:pPr lvl="1"/>
                <a:r>
                  <a:rPr lang="en-US" sz="1700" dirty="0"/>
                  <a:t>Circuit producing output voltage proportional to input</a:t>
                </a:r>
              </a:p>
              <a:p>
                <a:pPr lvl="1"/>
                <a:r>
                  <a:rPr lang="en-US" sz="1700" dirty="0"/>
                  <a:t>Used to measure resistance of unknown resistor</a:t>
                </a:r>
              </a:p>
              <a:p>
                <a:r>
                  <a:rPr lang="en-US" sz="1900" dirty="0"/>
                  <a:t>Thermistor Resistance</a:t>
                </a:r>
              </a:p>
              <a:p>
                <a:pPr lvl="1"/>
                <a:r>
                  <a:rPr lang="en-US" sz="1700" dirty="0"/>
                  <a:t>Voltage divider used to calculate thermistor resistance</a:t>
                </a:r>
              </a:p>
              <a:p>
                <a:r>
                  <a:rPr lang="en-US" sz="1900" dirty="0"/>
                  <a:t>Equation</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𝑜𝑢𝑡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𝑖𝑛</m:t>
                          </m:r>
                        </m:sub>
                      </m:sSub>
                    </m:oMath>
                  </m:oMathPara>
                </a14:m>
                <a:endParaRPr lang="en-US" dirty="0"/>
              </a:p>
              <a:p>
                <a:pPr marL="0" indent="0">
                  <a:buNone/>
                </a:pPr>
                <a:r>
                  <a:rPr lang="en-US" dirty="0"/>
                  <a:t>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a14:m>
                <a:r>
                  <a:rPr lang="en-US" dirty="0"/>
                  <a:t> is the unknown thermistor resistance</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𝑖𝑛</m:t>
                                  </m:r>
                                </m:sub>
                              </m:sSub>
                            </m:num>
                            <m:den>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𝑜𝑢𝑡</m:t>
                                  </m:r>
                                </m:sub>
                              </m:sSub>
                            </m:den>
                          </m:f>
                          <m:r>
                            <a:rPr lang="en-US" i="1">
                              <a:latin typeface="Cambria Math" panose="02040503050406030204" pitchFamily="18" charset="0"/>
                            </a:rPr>
                            <m:t>−1</m:t>
                          </m:r>
                        </m:e>
                      </m:d>
                    </m:oMath>
                  </m:oMathPara>
                </a14:m>
                <a:endParaRPr lang="en-US" dirty="0"/>
              </a:p>
              <a:p>
                <a:pPr marL="0"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𝑜𝑢𝑡</m:t>
                        </m:r>
                      </m:sub>
                    </m:sSub>
                  </m:oMath>
                </a14:m>
                <a:r>
                  <a:rPr lang="en-US" dirty="0"/>
                  <a:t> measured by Arduino,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𝑖𝑛</m:t>
                        </m:r>
                      </m:sub>
                    </m:sSub>
                    <m:r>
                      <a:rPr lang="en-US" b="0" i="1" smtClean="0">
                        <a:latin typeface="Cambria Math" panose="02040503050406030204" pitchFamily="18" charset="0"/>
                      </a:rPr>
                      <m:t>=3.3</m:t>
                    </m:r>
                  </m:oMath>
                </a14:m>
                <a:r>
                  <a:rPr lang="en-US" dirty="0"/>
                  <a:t>V,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r>
                  <a:rPr lang="en-US" dirty="0"/>
                  <a:t> is resistance of known resistor</a:t>
                </a:r>
              </a:p>
            </p:txBody>
          </p:sp>
        </mc:Choice>
        <mc:Fallback xmlns="">
          <p:sp>
            <p:nvSpPr>
              <p:cNvPr id="3" name="Content Placeholder 2">
                <a:extLst>
                  <a:ext uri="{FF2B5EF4-FFF2-40B4-BE49-F238E27FC236}">
                    <a16:creationId xmlns:a16="http://schemas.microsoft.com/office/drawing/2014/main" id="{AEB58239-F778-4E93-8FC1-571994E1A6D2}"/>
                  </a:ext>
                </a:extLst>
              </p:cNvPr>
              <p:cNvSpPr>
                <a:spLocks noGrp="1" noRot="1" noChangeAspect="1" noMove="1" noResize="1" noEditPoints="1" noAdjustHandles="1" noChangeArrowheads="1" noChangeShapeType="1" noTextEdit="1"/>
              </p:cNvSpPr>
              <p:nvPr>
                <p:ph idx="1"/>
              </p:nvPr>
            </p:nvSpPr>
            <p:spPr>
              <a:xfrm>
                <a:off x="1066800" y="2103120"/>
                <a:ext cx="6922168" cy="3849624"/>
              </a:xfrm>
              <a:blipFill>
                <a:blip r:embed="rId3"/>
                <a:stretch>
                  <a:fillRect l="-704" t="-791" b="-1424"/>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3529D0CD-8FB5-4D0E-BA50-8033C93D38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3873" y="2182633"/>
            <a:ext cx="2734439" cy="3517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1845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F34FC-64DE-4CC6-8A16-0E44529DCCA9}"/>
              </a:ext>
            </a:extLst>
          </p:cNvPr>
          <p:cNvSpPr>
            <a:spLocks noGrp="1"/>
          </p:cNvSpPr>
          <p:nvPr>
            <p:ph type="ctrTitle"/>
          </p:nvPr>
        </p:nvSpPr>
        <p:spPr/>
        <p:txBody>
          <a:bodyPr/>
          <a:lstStyle/>
          <a:p>
            <a:r>
              <a:rPr lang="en-US" dirty="0"/>
              <a:t>System overview</a:t>
            </a:r>
          </a:p>
        </p:txBody>
      </p:sp>
      <p:sp>
        <p:nvSpPr>
          <p:cNvPr id="3" name="Subtitle 2">
            <a:extLst>
              <a:ext uri="{FF2B5EF4-FFF2-40B4-BE49-F238E27FC236}">
                <a16:creationId xmlns:a16="http://schemas.microsoft.com/office/drawing/2014/main" id="{7B44A529-8C1F-4B36-83CA-FC4AAC12250C}"/>
              </a:ext>
            </a:extLst>
          </p:cNvPr>
          <p:cNvSpPr>
            <a:spLocks noGrp="1"/>
          </p:cNvSpPr>
          <p:nvPr>
            <p:ph type="subTitle" idx="1"/>
          </p:nvPr>
        </p:nvSpPr>
        <p:spPr/>
        <p:txBody>
          <a:bodyPr/>
          <a:lstStyle/>
          <a:p>
            <a:r>
              <a:rPr lang="en-US" dirty="0"/>
              <a:t>Section 2</a:t>
            </a:r>
          </a:p>
        </p:txBody>
      </p:sp>
    </p:spTree>
    <p:extLst>
      <p:ext uri="{BB962C8B-B14F-4D97-AF65-F5344CB8AC3E}">
        <p14:creationId xmlns:p14="http://schemas.microsoft.com/office/powerpoint/2010/main" val="15625095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81EF1-BDFE-433E-8D65-DA4939A1E2DE}"/>
              </a:ext>
            </a:extLst>
          </p:cNvPr>
          <p:cNvSpPr>
            <a:spLocks noGrp="1"/>
          </p:cNvSpPr>
          <p:nvPr>
            <p:ph type="title"/>
          </p:nvPr>
        </p:nvSpPr>
        <p:spPr/>
        <p:txBody>
          <a:bodyPr/>
          <a:lstStyle/>
          <a:p>
            <a:r>
              <a:rPr lang="en-US" dirty="0"/>
              <a:t>Subsystem Definitions</a:t>
            </a:r>
          </a:p>
        </p:txBody>
      </p:sp>
      <p:sp>
        <p:nvSpPr>
          <p:cNvPr id="3" name="Content Placeholder 2">
            <a:extLst>
              <a:ext uri="{FF2B5EF4-FFF2-40B4-BE49-F238E27FC236}">
                <a16:creationId xmlns:a16="http://schemas.microsoft.com/office/drawing/2014/main" id="{409EFE38-F22B-4EF1-AB09-768CFB335F79}"/>
              </a:ext>
            </a:extLst>
          </p:cNvPr>
          <p:cNvSpPr>
            <a:spLocks noGrp="1"/>
          </p:cNvSpPr>
          <p:nvPr>
            <p:ph idx="1"/>
          </p:nvPr>
        </p:nvSpPr>
        <p:spPr/>
        <p:txBody>
          <a:bodyPr>
            <a:normAutofit fontScale="77500" lnSpcReduction="20000"/>
          </a:bodyPr>
          <a:lstStyle/>
          <a:p>
            <a:r>
              <a:rPr lang="en-US" sz="2200" dirty="0"/>
              <a:t>Temperature Display</a:t>
            </a:r>
          </a:p>
          <a:p>
            <a:pPr lvl="1"/>
            <a:r>
              <a:rPr lang="en-US" sz="2000" dirty="0"/>
              <a:t>How users will see/be able to read temperatures</a:t>
            </a:r>
          </a:p>
          <a:p>
            <a:r>
              <a:rPr lang="en-US" sz="2200" dirty="0"/>
              <a:t>On/Off buttons</a:t>
            </a:r>
          </a:p>
          <a:p>
            <a:pPr lvl="1"/>
            <a:r>
              <a:rPr lang="en-US" sz="2000" dirty="0"/>
              <a:t>How users will turn display/program on and off</a:t>
            </a:r>
          </a:p>
          <a:p>
            <a:r>
              <a:rPr lang="en-US" sz="2200" dirty="0"/>
              <a:t>Voltage Divider</a:t>
            </a:r>
          </a:p>
          <a:p>
            <a:pPr lvl="1"/>
            <a:r>
              <a:rPr lang="en-US" sz="2000" dirty="0"/>
              <a:t>How the thermistor is set up on the breadboard to determine its resistance</a:t>
            </a:r>
          </a:p>
          <a:p>
            <a:r>
              <a:rPr lang="en-US" sz="2200" dirty="0"/>
              <a:t>Thermistor Extension/Rigid Fixture</a:t>
            </a:r>
          </a:p>
          <a:p>
            <a:pPr lvl="1"/>
            <a:r>
              <a:rPr lang="en-US" sz="2000" dirty="0"/>
              <a:t>How the thermistor will extend from module and its protection from environment</a:t>
            </a:r>
          </a:p>
          <a:p>
            <a:r>
              <a:rPr lang="en-US" sz="2200" dirty="0"/>
              <a:t>Steady State Criterion/Indicator</a:t>
            </a:r>
          </a:p>
          <a:p>
            <a:pPr lvl="1"/>
            <a:r>
              <a:rPr lang="en-US" sz="2000" dirty="0"/>
              <a:t>How program will determine if steady state has been achieved and how users can determine if the temperature reading is stable and can be recorded</a:t>
            </a:r>
          </a:p>
          <a:p>
            <a:r>
              <a:rPr lang="en-US" sz="2200" dirty="0"/>
              <a:t>Arduino Code</a:t>
            </a:r>
          </a:p>
          <a:p>
            <a:pPr lvl="1"/>
            <a:r>
              <a:rPr lang="en-US" sz="2000" dirty="0"/>
              <a:t>How the program is written to accomplish all objectives/requirements</a:t>
            </a:r>
          </a:p>
        </p:txBody>
      </p:sp>
    </p:spTree>
    <p:extLst>
      <p:ext uri="{BB962C8B-B14F-4D97-AF65-F5344CB8AC3E}">
        <p14:creationId xmlns:p14="http://schemas.microsoft.com/office/powerpoint/2010/main" val="15670284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B1D6F-CD8E-435A-AD0F-9BE415A7F5C2}"/>
              </a:ext>
            </a:extLst>
          </p:cNvPr>
          <p:cNvSpPr>
            <a:spLocks noGrp="1"/>
          </p:cNvSpPr>
          <p:nvPr>
            <p:ph type="title"/>
          </p:nvPr>
        </p:nvSpPr>
        <p:spPr/>
        <p:txBody>
          <a:bodyPr/>
          <a:lstStyle/>
          <a:p>
            <a:r>
              <a:rPr lang="en-US" dirty="0"/>
              <a:t>System Block Diagram</a:t>
            </a:r>
          </a:p>
        </p:txBody>
      </p:sp>
      <p:sp>
        <p:nvSpPr>
          <p:cNvPr id="4" name="Rectangle 3">
            <a:extLst>
              <a:ext uri="{FF2B5EF4-FFF2-40B4-BE49-F238E27FC236}">
                <a16:creationId xmlns:a16="http://schemas.microsoft.com/office/drawing/2014/main" id="{5C2A00FC-ED6C-4A93-B37F-59B88031193B}"/>
              </a:ext>
            </a:extLst>
          </p:cNvPr>
          <p:cNvSpPr/>
          <p:nvPr/>
        </p:nvSpPr>
        <p:spPr>
          <a:xfrm>
            <a:off x="5654350" y="3732818"/>
            <a:ext cx="1894111" cy="508653"/>
          </a:xfrm>
          <a:prstGeom prst="rect">
            <a:avLst/>
          </a:prstGeom>
          <a:ln w="28575">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Microcontroller</a:t>
            </a:r>
          </a:p>
        </p:txBody>
      </p:sp>
      <p:sp>
        <p:nvSpPr>
          <p:cNvPr id="5" name="Rectangle 4">
            <a:extLst>
              <a:ext uri="{FF2B5EF4-FFF2-40B4-BE49-F238E27FC236}">
                <a16:creationId xmlns:a16="http://schemas.microsoft.com/office/drawing/2014/main" id="{505A5B1C-2DE7-4050-943F-27EC045A0F8B}"/>
              </a:ext>
            </a:extLst>
          </p:cNvPr>
          <p:cNvSpPr/>
          <p:nvPr/>
        </p:nvSpPr>
        <p:spPr>
          <a:xfrm>
            <a:off x="3530081" y="2014194"/>
            <a:ext cx="1196470" cy="857470"/>
          </a:xfrm>
          <a:prstGeom prst="rect">
            <a:avLst/>
          </a:prstGeom>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ln w="0"/>
                <a:solidFill>
                  <a:schemeClr val="tx1"/>
                </a:solidFill>
                <a:effectLst>
                  <a:outerShdw blurRad="38100" dist="19050" dir="2700000" algn="tl" rotWithShape="0">
                    <a:schemeClr val="dk1">
                      <a:alpha val="40000"/>
                    </a:schemeClr>
                  </a:outerShdw>
                </a:effectLst>
              </a:rPr>
              <a:t>Temperature Display (LCD)</a:t>
            </a:r>
          </a:p>
        </p:txBody>
      </p:sp>
      <p:sp>
        <p:nvSpPr>
          <p:cNvPr id="6" name="Rectangle 5">
            <a:extLst>
              <a:ext uri="{FF2B5EF4-FFF2-40B4-BE49-F238E27FC236}">
                <a16:creationId xmlns:a16="http://schemas.microsoft.com/office/drawing/2014/main" id="{F9A6A3A5-5030-46AD-B30E-5BE68AC01688}"/>
              </a:ext>
            </a:extLst>
          </p:cNvPr>
          <p:cNvSpPr/>
          <p:nvPr/>
        </p:nvSpPr>
        <p:spPr>
          <a:xfrm>
            <a:off x="1918033" y="3051731"/>
            <a:ext cx="1196470" cy="857470"/>
          </a:xfrm>
          <a:prstGeom prst="rect">
            <a:avLst/>
          </a:prstGeom>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ln w="0"/>
                <a:solidFill>
                  <a:schemeClr val="tx1"/>
                </a:solidFill>
                <a:effectLst>
                  <a:outerShdw blurRad="38100" dist="19050" dir="2700000" algn="tl" rotWithShape="0">
                    <a:schemeClr val="dk1">
                      <a:alpha val="40000"/>
                    </a:schemeClr>
                  </a:outerShdw>
                </a:effectLst>
              </a:rPr>
              <a:t>On/Off Buttons</a:t>
            </a:r>
          </a:p>
        </p:txBody>
      </p:sp>
      <p:sp>
        <p:nvSpPr>
          <p:cNvPr id="7" name="Rectangle 6">
            <a:extLst>
              <a:ext uri="{FF2B5EF4-FFF2-40B4-BE49-F238E27FC236}">
                <a16:creationId xmlns:a16="http://schemas.microsoft.com/office/drawing/2014/main" id="{627F04FF-5F69-464E-AFF7-5875828EB171}"/>
              </a:ext>
            </a:extLst>
          </p:cNvPr>
          <p:cNvSpPr/>
          <p:nvPr/>
        </p:nvSpPr>
        <p:spPr>
          <a:xfrm>
            <a:off x="1918033" y="4105123"/>
            <a:ext cx="1196470" cy="857470"/>
          </a:xfrm>
          <a:prstGeom prst="rect">
            <a:avLst/>
          </a:prstGeom>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ln w="0"/>
                <a:solidFill>
                  <a:schemeClr val="tx1"/>
                </a:solidFill>
                <a:effectLst>
                  <a:outerShdw blurRad="38100" dist="19050" dir="2700000" algn="tl" rotWithShape="0">
                    <a:schemeClr val="dk1">
                      <a:alpha val="40000"/>
                    </a:schemeClr>
                  </a:outerShdw>
                </a:effectLst>
              </a:rPr>
              <a:t>Thermistor Voltage Divider</a:t>
            </a:r>
          </a:p>
        </p:txBody>
      </p:sp>
      <p:sp>
        <p:nvSpPr>
          <p:cNvPr id="9" name="Rectangle 8">
            <a:extLst>
              <a:ext uri="{FF2B5EF4-FFF2-40B4-BE49-F238E27FC236}">
                <a16:creationId xmlns:a16="http://schemas.microsoft.com/office/drawing/2014/main" id="{02520DA3-A9AF-44A8-8E74-F2CD44411617}"/>
              </a:ext>
            </a:extLst>
          </p:cNvPr>
          <p:cNvSpPr/>
          <p:nvPr/>
        </p:nvSpPr>
        <p:spPr>
          <a:xfrm>
            <a:off x="1918033" y="5176373"/>
            <a:ext cx="1196470" cy="857470"/>
          </a:xfrm>
          <a:prstGeom prst="rect">
            <a:avLst/>
          </a:prstGeom>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ln w="0"/>
                <a:solidFill>
                  <a:schemeClr val="tx1"/>
                </a:solidFill>
                <a:effectLst>
                  <a:outerShdw blurRad="38100" dist="19050" dir="2700000" algn="tl" rotWithShape="0">
                    <a:schemeClr val="dk1">
                      <a:alpha val="40000"/>
                    </a:schemeClr>
                  </a:outerShdw>
                </a:effectLst>
              </a:rPr>
              <a:t>Steady State Criterion</a:t>
            </a:r>
          </a:p>
        </p:txBody>
      </p:sp>
      <p:sp>
        <p:nvSpPr>
          <p:cNvPr id="10" name="Rectangle 9">
            <a:extLst>
              <a:ext uri="{FF2B5EF4-FFF2-40B4-BE49-F238E27FC236}">
                <a16:creationId xmlns:a16="http://schemas.microsoft.com/office/drawing/2014/main" id="{D1AA2135-C95F-4D00-BE9C-390E1665FF62}"/>
              </a:ext>
            </a:extLst>
          </p:cNvPr>
          <p:cNvSpPr/>
          <p:nvPr/>
        </p:nvSpPr>
        <p:spPr>
          <a:xfrm>
            <a:off x="5980325" y="2244400"/>
            <a:ext cx="1196470" cy="857470"/>
          </a:xfrm>
          <a:prstGeom prst="rect">
            <a:avLst/>
          </a:prstGeom>
          <a:ln w="28575">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t>Arduino Program</a:t>
            </a:r>
          </a:p>
        </p:txBody>
      </p:sp>
      <p:cxnSp>
        <p:nvCxnSpPr>
          <p:cNvPr id="12" name="Straight Arrow Connector 11">
            <a:extLst>
              <a:ext uri="{FF2B5EF4-FFF2-40B4-BE49-F238E27FC236}">
                <a16:creationId xmlns:a16="http://schemas.microsoft.com/office/drawing/2014/main" id="{204137C7-1769-4EC4-A152-A07F9A9C3B90}"/>
              </a:ext>
            </a:extLst>
          </p:cNvPr>
          <p:cNvCxnSpPr>
            <a:cxnSpLocks/>
            <a:stCxn id="5" idx="3"/>
            <a:endCxn id="4" idx="1"/>
          </p:cNvCxnSpPr>
          <p:nvPr/>
        </p:nvCxnSpPr>
        <p:spPr>
          <a:xfrm>
            <a:off x="4726551" y="2442929"/>
            <a:ext cx="927799" cy="1544216"/>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D31B032-6AC5-422F-9F6C-852E017DCCBA}"/>
              </a:ext>
            </a:extLst>
          </p:cNvPr>
          <p:cNvCxnSpPr>
            <a:cxnSpLocks/>
            <a:stCxn id="76" idx="3"/>
            <a:endCxn id="4" idx="1"/>
          </p:cNvCxnSpPr>
          <p:nvPr/>
        </p:nvCxnSpPr>
        <p:spPr>
          <a:xfrm>
            <a:off x="4649093" y="3485233"/>
            <a:ext cx="1005257" cy="501912"/>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3782921-7F15-46DE-B028-E34FD20216FB}"/>
              </a:ext>
            </a:extLst>
          </p:cNvPr>
          <p:cNvCxnSpPr>
            <a:cxnSpLocks/>
            <a:stCxn id="92" idx="3"/>
            <a:endCxn id="4" idx="1"/>
          </p:cNvCxnSpPr>
          <p:nvPr/>
        </p:nvCxnSpPr>
        <p:spPr>
          <a:xfrm flipV="1">
            <a:off x="4749622" y="3987145"/>
            <a:ext cx="904728" cy="549723"/>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6F527C7-5E32-4874-B615-795D3ECB5A7E}"/>
              </a:ext>
            </a:extLst>
          </p:cNvPr>
          <p:cNvCxnSpPr>
            <a:cxnSpLocks/>
            <a:endCxn id="4" idx="1"/>
          </p:cNvCxnSpPr>
          <p:nvPr/>
        </p:nvCxnSpPr>
        <p:spPr>
          <a:xfrm flipV="1">
            <a:off x="4678090" y="3987145"/>
            <a:ext cx="976260" cy="161268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A461ACD-49F9-4B15-9813-818BEC4F93A4}"/>
              </a:ext>
            </a:extLst>
          </p:cNvPr>
          <p:cNvCxnSpPr>
            <a:cxnSpLocks/>
            <a:stCxn id="4" idx="3"/>
            <a:endCxn id="32" idx="1"/>
          </p:cNvCxnSpPr>
          <p:nvPr/>
        </p:nvCxnSpPr>
        <p:spPr>
          <a:xfrm flipV="1">
            <a:off x="7548461" y="3987144"/>
            <a:ext cx="1540518" cy="1"/>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ADD2996F-12B8-4984-AF5B-57A19ED32E9D}"/>
              </a:ext>
            </a:extLst>
          </p:cNvPr>
          <p:cNvSpPr/>
          <p:nvPr/>
        </p:nvSpPr>
        <p:spPr>
          <a:xfrm>
            <a:off x="9088979" y="3385319"/>
            <a:ext cx="1679510" cy="120364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Complete System</a:t>
            </a:r>
          </a:p>
        </p:txBody>
      </p:sp>
      <p:cxnSp>
        <p:nvCxnSpPr>
          <p:cNvPr id="47" name="Straight Arrow Connector 46">
            <a:extLst>
              <a:ext uri="{FF2B5EF4-FFF2-40B4-BE49-F238E27FC236}">
                <a16:creationId xmlns:a16="http://schemas.microsoft.com/office/drawing/2014/main" id="{46067620-EEAB-4D52-926C-2DEA04FD5FBC}"/>
              </a:ext>
            </a:extLst>
          </p:cNvPr>
          <p:cNvCxnSpPr>
            <a:cxnSpLocks/>
            <a:stCxn id="71" idx="3"/>
            <a:endCxn id="5" idx="1"/>
          </p:cNvCxnSpPr>
          <p:nvPr/>
        </p:nvCxnSpPr>
        <p:spPr>
          <a:xfrm>
            <a:off x="3114503" y="2441760"/>
            <a:ext cx="415578" cy="116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877551-CCF6-4488-AD72-7D27F1C7B394}"/>
              </a:ext>
            </a:extLst>
          </p:cNvPr>
          <p:cNvCxnSpPr>
            <a:cxnSpLocks/>
          </p:cNvCxnSpPr>
          <p:nvPr/>
        </p:nvCxnSpPr>
        <p:spPr>
          <a:xfrm>
            <a:off x="6252585" y="3101870"/>
            <a:ext cx="0" cy="63094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900853D5-1F3D-4A41-B0CE-59C2FFD6BD55}"/>
              </a:ext>
            </a:extLst>
          </p:cNvPr>
          <p:cNvCxnSpPr>
            <a:cxnSpLocks/>
          </p:cNvCxnSpPr>
          <p:nvPr/>
        </p:nvCxnSpPr>
        <p:spPr>
          <a:xfrm flipV="1">
            <a:off x="6884377" y="3101870"/>
            <a:ext cx="0" cy="63094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1" name="Rectangle: Rounded Corners 70">
            <a:extLst>
              <a:ext uri="{FF2B5EF4-FFF2-40B4-BE49-F238E27FC236}">
                <a16:creationId xmlns:a16="http://schemas.microsoft.com/office/drawing/2014/main" id="{E12E38CD-46DB-483A-807F-4A5BD6B94422}"/>
              </a:ext>
            </a:extLst>
          </p:cNvPr>
          <p:cNvSpPr/>
          <p:nvPr/>
        </p:nvSpPr>
        <p:spPr>
          <a:xfrm>
            <a:off x="1989565" y="2046156"/>
            <a:ext cx="1124938" cy="791208"/>
          </a:xfrm>
          <a:prstGeom prst="roundRect">
            <a:avLst>
              <a:gd name="adj" fmla="val 4824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100" dirty="0" err="1"/>
              <a:t>Potentio</a:t>
            </a:r>
            <a:r>
              <a:rPr lang="en-US" sz="1100" dirty="0"/>
              <a:t>-</a:t>
            </a:r>
          </a:p>
          <a:p>
            <a:pPr algn="ctr"/>
            <a:r>
              <a:rPr lang="en-US" sz="1100" dirty="0"/>
              <a:t>meter</a:t>
            </a:r>
          </a:p>
        </p:txBody>
      </p:sp>
      <p:sp>
        <p:nvSpPr>
          <p:cNvPr id="76" name="Rectangle: Rounded Corners 75">
            <a:extLst>
              <a:ext uri="{FF2B5EF4-FFF2-40B4-BE49-F238E27FC236}">
                <a16:creationId xmlns:a16="http://schemas.microsoft.com/office/drawing/2014/main" id="{FC2B0070-788C-405E-8D73-F1617DB9D0EA}"/>
              </a:ext>
            </a:extLst>
          </p:cNvPr>
          <p:cNvSpPr/>
          <p:nvPr/>
        </p:nvSpPr>
        <p:spPr>
          <a:xfrm>
            <a:off x="3524155" y="3089629"/>
            <a:ext cx="1124938" cy="791208"/>
          </a:xfrm>
          <a:prstGeom prst="roundRect">
            <a:avLst>
              <a:gd name="adj" fmla="val 4824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100" dirty="0"/>
              <a:t>Green LED</a:t>
            </a:r>
          </a:p>
        </p:txBody>
      </p:sp>
      <p:sp>
        <p:nvSpPr>
          <p:cNvPr id="78" name="Rectangle: Rounded Corners 77">
            <a:extLst>
              <a:ext uri="{FF2B5EF4-FFF2-40B4-BE49-F238E27FC236}">
                <a16:creationId xmlns:a16="http://schemas.microsoft.com/office/drawing/2014/main" id="{3DE1B429-D8EF-4485-918E-520D6A7787BF}"/>
              </a:ext>
            </a:extLst>
          </p:cNvPr>
          <p:cNvSpPr/>
          <p:nvPr/>
        </p:nvSpPr>
        <p:spPr>
          <a:xfrm>
            <a:off x="3553152" y="5206307"/>
            <a:ext cx="1124938" cy="791208"/>
          </a:xfrm>
          <a:prstGeom prst="roundRect">
            <a:avLst>
              <a:gd name="adj" fmla="val 4824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100" dirty="0"/>
              <a:t>Blue LED</a:t>
            </a:r>
          </a:p>
        </p:txBody>
      </p:sp>
      <p:cxnSp>
        <p:nvCxnSpPr>
          <p:cNvPr id="80" name="Straight Arrow Connector 79">
            <a:extLst>
              <a:ext uri="{FF2B5EF4-FFF2-40B4-BE49-F238E27FC236}">
                <a16:creationId xmlns:a16="http://schemas.microsoft.com/office/drawing/2014/main" id="{0EF44342-F69A-4B42-B02B-717CF06C46BB}"/>
              </a:ext>
            </a:extLst>
          </p:cNvPr>
          <p:cNvCxnSpPr>
            <a:cxnSpLocks/>
            <a:stCxn id="6" idx="3"/>
            <a:endCxn id="76" idx="1"/>
          </p:cNvCxnSpPr>
          <p:nvPr/>
        </p:nvCxnSpPr>
        <p:spPr>
          <a:xfrm>
            <a:off x="3114503" y="3480466"/>
            <a:ext cx="409652" cy="476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A107E88-3C31-41CC-A561-5617C1F9F1A6}"/>
              </a:ext>
            </a:extLst>
          </p:cNvPr>
          <p:cNvCxnSpPr>
            <a:cxnSpLocks/>
            <a:stCxn id="7" idx="3"/>
            <a:endCxn id="92" idx="1"/>
          </p:cNvCxnSpPr>
          <p:nvPr/>
        </p:nvCxnSpPr>
        <p:spPr>
          <a:xfrm>
            <a:off x="3114503" y="4533858"/>
            <a:ext cx="438649" cy="301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22F44902-3595-415F-9BEC-9FB7AC27A831}"/>
              </a:ext>
            </a:extLst>
          </p:cNvPr>
          <p:cNvCxnSpPr>
            <a:cxnSpLocks/>
            <a:stCxn id="9" idx="3"/>
            <a:endCxn id="78" idx="1"/>
          </p:cNvCxnSpPr>
          <p:nvPr/>
        </p:nvCxnSpPr>
        <p:spPr>
          <a:xfrm flipV="1">
            <a:off x="3114503" y="5601911"/>
            <a:ext cx="438649" cy="319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9DA85ACB-EA49-46A3-BDF5-0C23D3DF0243}"/>
              </a:ext>
            </a:extLst>
          </p:cNvPr>
          <p:cNvSpPr/>
          <p:nvPr/>
        </p:nvSpPr>
        <p:spPr>
          <a:xfrm>
            <a:off x="3553152" y="4108133"/>
            <a:ext cx="1196470" cy="857470"/>
          </a:xfrm>
          <a:prstGeom prst="rect">
            <a:avLst/>
          </a:prstGeom>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ln w="0"/>
                <a:solidFill>
                  <a:schemeClr val="tx1"/>
                </a:solidFill>
                <a:effectLst>
                  <a:outerShdw blurRad="38100" dist="19050" dir="2700000" algn="tl" rotWithShape="0">
                    <a:schemeClr val="dk1">
                      <a:alpha val="40000"/>
                    </a:schemeClr>
                  </a:outerShdw>
                </a:effectLst>
              </a:rPr>
              <a:t>Rigid Extension &amp; Protection</a:t>
            </a:r>
          </a:p>
        </p:txBody>
      </p:sp>
    </p:spTree>
    <p:extLst>
      <p:ext uri="{BB962C8B-B14F-4D97-AF65-F5344CB8AC3E}">
        <p14:creationId xmlns:p14="http://schemas.microsoft.com/office/powerpoint/2010/main" val="20573102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F4978-69FE-4233-8ABC-6D8015B4320E}"/>
              </a:ext>
            </a:extLst>
          </p:cNvPr>
          <p:cNvSpPr>
            <a:spLocks noGrp="1"/>
          </p:cNvSpPr>
          <p:nvPr>
            <p:ph type="title"/>
          </p:nvPr>
        </p:nvSpPr>
        <p:spPr/>
        <p:txBody>
          <a:bodyPr/>
          <a:lstStyle/>
          <a:p>
            <a:r>
              <a:rPr lang="en-US" dirty="0"/>
              <a:t>Critical Interfaces</a:t>
            </a:r>
          </a:p>
        </p:txBody>
      </p:sp>
      <p:graphicFrame>
        <p:nvGraphicFramePr>
          <p:cNvPr id="6" name="Content Placeholder 5">
            <a:extLst>
              <a:ext uri="{FF2B5EF4-FFF2-40B4-BE49-F238E27FC236}">
                <a16:creationId xmlns:a16="http://schemas.microsoft.com/office/drawing/2014/main" id="{4DA1A5D8-A0BE-469E-BD32-D4FF33E74183}"/>
              </a:ext>
            </a:extLst>
          </p:cNvPr>
          <p:cNvGraphicFramePr>
            <a:graphicFrameLocks noGrp="1"/>
          </p:cNvGraphicFramePr>
          <p:nvPr>
            <p:ph idx="1"/>
          </p:nvPr>
        </p:nvGraphicFramePr>
        <p:xfrm>
          <a:off x="1678193" y="1733923"/>
          <a:ext cx="8835614" cy="2301362"/>
        </p:xfrm>
        <a:graphic>
          <a:graphicData uri="http://schemas.openxmlformats.org/drawingml/2006/table">
            <a:tbl>
              <a:tblPr/>
              <a:tblGrid>
                <a:gridCol w="1095891">
                  <a:extLst>
                    <a:ext uri="{9D8B030D-6E8A-4147-A177-3AD203B41FA5}">
                      <a16:colId xmlns:a16="http://schemas.microsoft.com/office/drawing/2014/main" val="705240692"/>
                    </a:ext>
                  </a:extLst>
                </a:gridCol>
                <a:gridCol w="2397259">
                  <a:extLst>
                    <a:ext uri="{9D8B030D-6E8A-4147-A177-3AD203B41FA5}">
                      <a16:colId xmlns:a16="http://schemas.microsoft.com/office/drawing/2014/main" val="767891446"/>
                    </a:ext>
                  </a:extLst>
                </a:gridCol>
                <a:gridCol w="1598174">
                  <a:extLst>
                    <a:ext uri="{9D8B030D-6E8A-4147-A177-3AD203B41FA5}">
                      <a16:colId xmlns:a16="http://schemas.microsoft.com/office/drawing/2014/main" val="1999780804"/>
                    </a:ext>
                  </a:extLst>
                </a:gridCol>
                <a:gridCol w="3744290">
                  <a:extLst>
                    <a:ext uri="{9D8B030D-6E8A-4147-A177-3AD203B41FA5}">
                      <a16:colId xmlns:a16="http://schemas.microsoft.com/office/drawing/2014/main" val="580874355"/>
                    </a:ext>
                  </a:extLst>
                </a:gridCol>
              </a:tblGrid>
              <a:tr h="328766">
                <a:tc>
                  <a:txBody>
                    <a:bodyPr/>
                    <a:lstStyle/>
                    <a:p>
                      <a:pPr algn="ctr" fontAlgn="b"/>
                      <a:r>
                        <a:rPr lang="en-US" sz="2000" b="1" i="0" u="none" strike="noStrike">
                          <a:solidFill>
                            <a:srgbClr val="000000"/>
                          </a:solidFill>
                          <a:effectLst/>
                          <a:latin typeface="Calibri" panose="020F0502020204030204" pitchFamily="34" charset="0"/>
                        </a:rPr>
                        <a:t>Timing</a:t>
                      </a:r>
                    </a:p>
                  </a:txBody>
                  <a:tcPr marL="13698" marR="13698" marT="1369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1" i="0" u="none" strike="noStrike">
                          <a:solidFill>
                            <a:srgbClr val="000000"/>
                          </a:solidFill>
                          <a:effectLst/>
                          <a:latin typeface="Calibri" panose="020F0502020204030204" pitchFamily="34" charset="0"/>
                        </a:rPr>
                        <a:t>System Component</a:t>
                      </a:r>
                    </a:p>
                  </a:txBody>
                  <a:tcPr marL="13698" marR="13698" marT="1369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1" i="0" u="none" strike="noStrike">
                          <a:solidFill>
                            <a:srgbClr val="000000"/>
                          </a:solidFill>
                          <a:effectLst/>
                          <a:latin typeface="Calibri" panose="020F0502020204030204" pitchFamily="34" charset="0"/>
                        </a:rPr>
                        <a:t>Direction</a:t>
                      </a:r>
                    </a:p>
                  </a:txBody>
                  <a:tcPr marL="13698" marR="13698" marT="1369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1" i="0" u="none" strike="noStrike" dirty="0">
                          <a:solidFill>
                            <a:schemeClr val="accent1"/>
                          </a:solidFill>
                          <a:effectLst/>
                          <a:latin typeface="Calibri" panose="020F0502020204030204" pitchFamily="34" charset="0"/>
                        </a:rPr>
                        <a:t>Affects</a:t>
                      </a:r>
                      <a:r>
                        <a:rPr lang="en-US" sz="2000" b="1" i="0" u="none" strike="noStrike" dirty="0">
                          <a:solidFill>
                            <a:srgbClr val="000000"/>
                          </a:solidFill>
                          <a:effectLst/>
                          <a:latin typeface="Calibri" panose="020F0502020204030204" pitchFamily="34" charset="0"/>
                        </a:rPr>
                        <a:t>/</a:t>
                      </a:r>
                      <a:r>
                        <a:rPr lang="en-US" sz="2000" b="1" i="0" u="none" strike="noStrike" dirty="0">
                          <a:solidFill>
                            <a:srgbClr val="FF0000"/>
                          </a:solidFill>
                          <a:effectLst/>
                          <a:latin typeface="Calibri" panose="020F0502020204030204" pitchFamily="34" charset="0"/>
                        </a:rPr>
                        <a:t>Affected by</a:t>
                      </a:r>
                    </a:p>
                  </a:txBody>
                  <a:tcPr marL="13698" marR="13698" marT="1369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99933246"/>
                  </a:ext>
                </a:extLst>
              </a:tr>
              <a:tr h="328766">
                <a:tc>
                  <a:txBody>
                    <a:bodyPr/>
                    <a:lstStyle/>
                    <a:p>
                      <a:pPr algn="ctr" fontAlgn="b"/>
                      <a:r>
                        <a:rPr lang="en-US" sz="2000" b="0" i="0" u="none" strike="noStrike">
                          <a:solidFill>
                            <a:srgbClr val="000000"/>
                          </a:solidFill>
                          <a:effectLst/>
                          <a:latin typeface="Calibri" panose="020F0502020204030204" pitchFamily="34" charset="0"/>
                        </a:rPr>
                        <a:t>a</a:t>
                      </a:r>
                    </a:p>
                  </a:txBody>
                  <a:tcPr marL="13698" marR="13698" marT="13698"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b"/>
                      <a:r>
                        <a:rPr lang="en-US" sz="2000" b="0" i="0" u="none" strike="noStrike">
                          <a:solidFill>
                            <a:srgbClr val="000000"/>
                          </a:solidFill>
                          <a:effectLst/>
                          <a:latin typeface="Calibri" panose="020F0502020204030204" pitchFamily="34" charset="0"/>
                        </a:rPr>
                        <a:t>on/off buttons</a:t>
                      </a:r>
                    </a:p>
                  </a:txBody>
                  <a:tcPr marL="13698" marR="13698" marT="13698"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b"/>
                      <a:r>
                        <a:rPr lang="en-US" sz="2000" b="0" i="0" u="none" strike="noStrike">
                          <a:solidFill>
                            <a:srgbClr val="000000"/>
                          </a:solidFill>
                          <a:effectLst/>
                          <a:latin typeface="Calibri" panose="020F0502020204030204" pitchFamily="34" charset="0"/>
                        </a:rPr>
                        <a:t>input</a:t>
                      </a:r>
                    </a:p>
                  </a:txBody>
                  <a:tcPr marL="13698" marR="13698" marT="13698"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b"/>
                      <a:r>
                        <a:rPr lang="en-US" sz="2000" b="0" i="0" u="none" strike="noStrike" dirty="0">
                          <a:solidFill>
                            <a:schemeClr val="accent1"/>
                          </a:solidFill>
                          <a:effectLst/>
                          <a:latin typeface="Calibri" panose="020F0502020204030204" pitchFamily="34" charset="0"/>
                        </a:rPr>
                        <a:t>begins/ends everything</a:t>
                      </a:r>
                    </a:p>
                  </a:txBody>
                  <a:tcPr marL="13698" marR="13698" marT="13698"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670581251"/>
                  </a:ext>
                </a:extLst>
              </a:tr>
              <a:tr h="328766">
                <a:tc>
                  <a:txBody>
                    <a:bodyPr/>
                    <a:lstStyle/>
                    <a:p>
                      <a:pPr algn="ctr" fontAlgn="b"/>
                      <a:r>
                        <a:rPr lang="en-US" sz="2000" b="0" i="0" u="none" strike="noStrike">
                          <a:solidFill>
                            <a:srgbClr val="000000"/>
                          </a:solidFill>
                          <a:effectLst/>
                          <a:latin typeface="Calibri" panose="020F0502020204030204" pitchFamily="34" charset="0"/>
                        </a:rPr>
                        <a:t>a</a:t>
                      </a:r>
                    </a:p>
                  </a:txBody>
                  <a:tcPr marL="13698" marR="13698" marT="13698" marB="0" anchor="b">
                    <a:lnL>
                      <a:noFill/>
                    </a:lnL>
                    <a:lnR>
                      <a:noFill/>
                    </a:lnR>
                    <a:lnT>
                      <a:noFill/>
                    </a:lnT>
                    <a:lnB>
                      <a:noFill/>
                    </a:lnB>
                  </a:tcPr>
                </a:tc>
                <a:tc>
                  <a:txBody>
                    <a:bodyPr/>
                    <a:lstStyle/>
                    <a:p>
                      <a:pPr algn="ctr" fontAlgn="b"/>
                      <a:r>
                        <a:rPr lang="en-US" sz="2000" b="0" i="0" u="none" strike="noStrike">
                          <a:solidFill>
                            <a:srgbClr val="000000"/>
                          </a:solidFill>
                          <a:effectLst/>
                          <a:latin typeface="Calibri" panose="020F0502020204030204" pitchFamily="34" charset="0"/>
                        </a:rPr>
                        <a:t>Potentiometer</a:t>
                      </a:r>
                    </a:p>
                  </a:txBody>
                  <a:tcPr marL="13698" marR="13698" marT="13698"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input </a:t>
                      </a:r>
                    </a:p>
                  </a:txBody>
                  <a:tcPr marL="13698" marR="13698" marT="13698" marB="0" anchor="b">
                    <a:lnL>
                      <a:noFill/>
                    </a:lnL>
                    <a:lnR>
                      <a:noFill/>
                    </a:lnR>
                    <a:lnT>
                      <a:noFill/>
                    </a:lnT>
                    <a:lnB>
                      <a:noFill/>
                    </a:lnB>
                  </a:tcPr>
                </a:tc>
                <a:tc>
                  <a:txBody>
                    <a:bodyPr/>
                    <a:lstStyle/>
                    <a:p>
                      <a:pPr algn="ctr" fontAlgn="b"/>
                      <a:r>
                        <a:rPr lang="en-US" sz="2000" b="0" i="0" u="none" strike="noStrike" dirty="0">
                          <a:solidFill>
                            <a:schemeClr val="accent1"/>
                          </a:solidFill>
                          <a:effectLst/>
                          <a:latin typeface="Calibri" panose="020F0502020204030204" pitchFamily="34" charset="0"/>
                        </a:rPr>
                        <a:t>LCD</a:t>
                      </a:r>
                    </a:p>
                  </a:txBody>
                  <a:tcPr marL="13698" marR="13698" marT="13698" marB="0" anchor="b">
                    <a:lnL>
                      <a:noFill/>
                    </a:lnL>
                    <a:lnR>
                      <a:noFill/>
                    </a:lnR>
                    <a:lnT>
                      <a:noFill/>
                    </a:lnT>
                    <a:lnB>
                      <a:noFill/>
                    </a:lnB>
                  </a:tcPr>
                </a:tc>
                <a:extLst>
                  <a:ext uri="{0D108BD9-81ED-4DB2-BD59-A6C34878D82A}">
                    <a16:rowId xmlns:a16="http://schemas.microsoft.com/office/drawing/2014/main" val="4159171131"/>
                  </a:ext>
                </a:extLst>
              </a:tr>
              <a:tr h="328766">
                <a:tc>
                  <a:txBody>
                    <a:bodyPr/>
                    <a:lstStyle/>
                    <a:p>
                      <a:pPr algn="ctr" fontAlgn="b"/>
                      <a:r>
                        <a:rPr lang="en-US" sz="2000" b="0" i="0" u="none" strike="noStrike">
                          <a:solidFill>
                            <a:srgbClr val="000000"/>
                          </a:solidFill>
                          <a:effectLst/>
                          <a:latin typeface="Calibri" panose="020F0502020204030204" pitchFamily="34" charset="0"/>
                        </a:rPr>
                        <a:t>b</a:t>
                      </a:r>
                    </a:p>
                  </a:txBody>
                  <a:tcPr marL="13698" marR="13698" marT="13698" marB="0" anchor="b">
                    <a:lnL>
                      <a:noFill/>
                    </a:lnL>
                    <a:lnR>
                      <a:noFill/>
                    </a:lnR>
                    <a:lnT>
                      <a:noFill/>
                    </a:lnT>
                    <a:lnB>
                      <a:noFill/>
                    </a:lnB>
                    <a:solidFill>
                      <a:srgbClr val="D9D9D9"/>
                    </a:solidFill>
                  </a:tcPr>
                </a:tc>
                <a:tc>
                  <a:txBody>
                    <a:bodyPr/>
                    <a:lstStyle/>
                    <a:p>
                      <a:pPr algn="ctr" fontAlgn="b"/>
                      <a:r>
                        <a:rPr lang="en-US" sz="2000" b="0" i="0" u="none" strike="noStrike">
                          <a:solidFill>
                            <a:srgbClr val="000000"/>
                          </a:solidFill>
                          <a:effectLst/>
                          <a:latin typeface="Calibri" panose="020F0502020204030204" pitchFamily="34" charset="0"/>
                        </a:rPr>
                        <a:t>Green LED</a:t>
                      </a:r>
                    </a:p>
                  </a:txBody>
                  <a:tcPr marL="13698" marR="13698" marT="13698" marB="0" anchor="b">
                    <a:lnL>
                      <a:noFill/>
                    </a:lnL>
                    <a:lnR>
                      <a:noFill/>
                    </a:lnR>
                    <a:lnT>
                      <a:noFill/>
                    </a:lnT>
                    <a:lnB>
                      <a:noFill/>
                    </a:lnB>
                    <a:solidFill>
                      <a:srgbClr val="D9D9D9"/>
                    </a:solidFill>
                  </a:tcPr>
                </a:tc>
                <a:tc>
                  <a:txBody>
                    <a:bodyPr/>
                    <a:lstStyle/>
                    <a:p>
                      <a:pPr algn="ctr" fontAlgn="b"/>
                      <a:r>
                        <a:rPr lang="en-US" sz="2000" b="0" i="0" u="none" strike="noStrike">
                          <a:solidFill>
                            <a:srgbClr val="000000"/>
                          </a:solidFill>
                          <a:effectLst/>
                          <a:latin typeface="Calibri" panose="020F0502020204030204" pitchFamily="34" charset="0"/>
                        </a:rPr>
                        <a:t>output</a:t>
                      </a:r>
                    </a:p>
                  </a:txBody>
                  <a:tcPr marL="13698" marR="13698" marT="13698" marB="0" anchor="b">
                    <a:lnL>
                      <a:noFill/>
                    </a:lnL>
                    <a:lnR>
                      <a:noFill/>
                    </a:lnR>
                    <a:lnT>
                      <a:noFill/>
                    </a:lnT>
                    <a:lnB>
                      <a:noFill/>
                    </a:lnB>
                    <a:solidFill>
                      <a:srgbClr val="D9D9D9"/>
                    </a:solidFill>
                  </a:tcPr>
                </a:tc>
                <a:tc>
                  <a:txBody>
                    <a:bodyPr/>
                    <a:lstStyle/>
                    <a:p>
                      <a:pPr algn="ctr" fontAlgn="b"/>
                      <a:r>
                        <a:rPr lang="en-US" sz="2000" b="0" i="0" u="none" strike="noStrike" dirty="0">
                          <a:solidFill>
                            <a:srgbClr val="FF0000"/>
                          </a:solidFill>
                          <a:effectLst/>
                          <a:latin typeface="Calibri" panose="020F0502020204030204" pitchFamily="34" charset="0"/>
                        </a:rPr>
                        <a:t>on/off buttons</a:t>
                      </a:r>
                    </a:p>
                  </a:txBody>
                  <a:tcPr marL="13698" marR="13698" marT="13698" marB="0" anchor="b">
                    <a:lnL>
                      <a:noFill/>
                    </a:lnL>
                    <a:lnR>
                      <a:noFill/>
                    </a:lnR>
                    <a:lnT>
                      <a:noFill/>
                    </a:lnT>
                    <a:lnB>
                      <a:noFill/>
                    </a:lnB>
                    <a:solidFill>
                      <a:srgbClr val="D9D9D9"/>
                    </a:solidFill>
                  </a:tcPr>
                </a:tc>
                <a:extLst>
                  <a:ext uri="{0D108BD9-81ED-4DB2-BD59-A6C34878D82A}">
                    <a16:rowId xmlns:a16="http://schemas.microsoft.com/office/drawing/2014/main" val="1777428953"/>
                  </a:ext>
                </a:extLst>
              </a:tr>
              <a:tr h="328766">
                <a:tc>
                  <a:txBody>
                    <a:bodyPr/>
                    <a:lstStyle/>
                    <a:p>
                      <a:pPr algn="ctr" fontAlgn="b"/>
                      <a:r>
                        <a:rPr lang="en-US" sz="2000" b="0" i="0" u="none" strike="noStrike">
                          <a:solidFill>
                            <a:srgbClr val="000000"/>
                          </a:solidFill>
                          <a:effectLst/>
                          <a:latin typeface="Calibri" panose="020F0502020204030204" pitchFamily="34" charset="0"/>
                        </a:rPr>
                        <a:t>b</a:t>
                      </a:r>
                    </a:p>
                  </a:txBody>
                  <a:tcPr marL="13698" marR="13698" marT="13698" marB="0" anchor="b">
                    <a:lnL>
                      <a:noFill/>
                    </a:lnL>
                    <a:lnR>
                      <a:noFill/>
                    </a:lnR>
                    <a:lnT>
                      <a:noFill/>
                    </a:lnT>
                    <a:lnB>
                      <a:noFill/>
                    </a:lnB>
                  </a:tcPr>
                </a:tc>
                <a:tc>
                  <a:txBody>
                    <a:bodyPr/>
                    <a:lstStyle/>
                    <a:p>
                      <a:pPr algn="ctr" fontAlgn="b"/>
                      <a:r>
                        <a:rPr lang="en-US" sz="2000" b="0" i="0" u="none" strike="noStrike">
                          <a:solidFill>
                            <a:srgbClr val="000000"/>
                          </a:solidFill>
                          <a:effectLst/>
                          <a:latin typeface="Calibri" panose="020F0502020204030204" pitchFamily="34" charset="0"/>
                        </a:rPr>
                        <a:t>LCD</a:t>
                      </a:r>
                    </a:p>
                  </a:txBody>
                  <a:tcPr marL="13698" marR="13698" marT="13698" marB="0" anchor="b">
                    <a:lnL>
                      <a:noFill/>
                    </a:lnL>
                    <a:lnR>
                      <a:noFill/>
                    </a:lnR>
                    <a:lnT>
                      <a:noFill/>
                    </a:lnT>
                    <a:lnB>
                      <a:noFill/>
                    </a:lnB>
                  </a:tcPr>
                </a:tc>
                <a:tc>
                  <a:txBody>
                    <a:bodyPr/>
                    <a:lstStyle/>
                    <a:p>
                      <a:pPr algn="ctr" fontAlgn="b"/>
                      <a:r>
                        <a:rPr lang="en-US" sz="2000" b="0" i="0" u="none" strike="noStrike">
                          <a:solidFill>
                            <a:srgbClr val="000000"/>
                          </a:solidFill>
                          <a:effectLst/>
                          <a:latin typeface="Calibri" panose="020F0502020204030204" pitchFamily="34" charset="0"/>
                        </a:rPr>
                        <a:t>output</a:t>
                      </a:r>
                    </a:p>
                  </a:txBody>
                  <a:tcPr marL="13698" marR="13698" marT="13698" marB="0" anchor="b">
                    <a:lnL>
                      <a:noFill/>
                    </a:lnL>
                    <a:lnR>
                      <a:noFill/>
                    </a:lnR>
                    <a:lnT>
                      <a:noFill/>
                    </a:lnT>
                    <a:lnB>
                      <a:noFill/>
                    </a:lnB>
                  </a:tcPr>
                </a:tc>
                <a:tc>
                  <a:txBody>
                    <a:bodyPr/>
                    <a:lstStyle/>
                    <a:p>
                      <a:pPr algn="ctr" fontAlgn="b"/>
                      <a:r>
                        <a:rPr lang="en-US" sz="2000" b="0" i="0" u="none" strike="noStrike" dirty="0">
                          <a:solidFill>
                            <a:srgbClr val="FF0000"/>
                          </a:solidFill>
                          <a:effectLst/>
                          <a:latin typeface="Calibri" panose="020F0502020204030204" pitchFamily="34" charset="0"/>
                        </a:rPr>
                        <a:t>Potentiometer, on/off buttons</a:t>
                      </a:r>
                    </a:p>
                  </a:txBody>
                  <a:tcPr marL="13698" marR="13698" marT="13698" marB="0" anchor="b">
                    <a:lnL>
                      <a:noFill/>
                    </a:lnL>
                    <a:lnR>
                      <a:noFill/>
                    </a:lnR>
                    <a:lnT>
                      <a:noFill/>
                    </a:lnT>
                    <a:lnB>
                      <a:noFill/>
                    </a:lnB>
                  </a:tcPr>
                </a:tc>
                <a:extLst>
                  <a:ext uri="{0D108BD9-81ED-4DB2-BD59-A6C34878D82A}">
                    <a16:rowId xmlns:a16="http://schemas.microsoft.com/office/drawing/2014/main" val="3792410019"/>
                  </a:ext>
                </a:extLst>
              </a:tr>
              <a:tr h="328766">
                <a:tc>
                  <a:txBody>
                    <a:bodyPr/>
                    <a:lstStyle/>
                    <a:p>
                      <a:pPr algn="ctr" fontAlgn="b"/>
                      <a:r>
                        <a:rPr lang="en-US" sz="2000" b="0" i="0" u="none" strike="noStrike">
                          <a:solidFill>
                            <a:srgbClr val="000000"/>
                          </a:solidFill>
                          <a:effectLst/>
                          <a:latin typeface="Calibri" panose="020F0502020204030204" pitchFamily="34" charset="0"/>
                        </a:rPr>
                        <a:t>b</a:t>
                      </a:r>
                    </a:p>
                  </a:txBody>
                  <a:tcPr marL="13698" marR="13698" marT="13698" marB="0" anchor="b">
                    <a:lnL>
                      <a:noFill/>
                    </a:lnL>
                    <a:lnR>
                      <a:noFill/>
                    </a:lnR>
                    <a:lnT>
                      <a:noFill/>
                    </a:lnT>
                    <a:lnB>
                      <a:noFill/>
                    </a:lnB>
                    <a:solidFill>
                      <a:srgbClr val="D9D9D9"/>
                    </a:solidFill>
                  </a:tcPr>
                </a:tc>
                <a:tc>
                  <a:txBody>
                    <a:bodyPr/>
                    <a:lstStyle/>
                    <a:p>
                      <a:pPr algn="ctr" fontAlgn="b"/>
                      <a:r>
                        <a:rPr lang="en-US" sz="2000" b="0" i="0" u="none" strike="noStrike" dirty="0">
                          <a:solidFill>
                            <a:srgbClr val="000000"/>
                          </a:solidFill>
                          <a:effectLst/>
                          <a:latin typeface="Calibri" panose="020F0502020204030204" pitchFamily="34" charset="0"/>
                        </a:rPr>
                        <a:t>Thermistor</a:t>
                      </a:r>
                    </a:p>
                  </a:txBody>
                  <a:tcPr marL="13698" marR="13698" marT="13698" marB="0" anchor="b">
                    <a:lnL>
                      <a:noFill/>
                    </a:lnL>
                    <a:lnR>
                      <a:noFill/>
                    </a:lnR>
                    <a:lnT>
                      <a:noFill/>
                    </a:lnT>
                    <a:lnB>
                      <a:noFill/>
                    </a:lnB>
                    <a:solidFill>
                      <a:srgbClr val="D9D9D9"/>
                    </a:solidFill>
                  </a:tcPr>
                </a:tc>
                <a:tc>
                  <a:txBody>
                    <a:bodyPr/>
                    <a:lstStyle/>
                    <a:p>
                      <a:pPr algn="ctr" fontAlgn="b"/>
                      <a:r>
                        <a:rPr lang="en-US" sz="2000" b="0" i="0" u="none" strike="noStrike">
                          <a:solidFill>
                            <a:srgbClr val="000000"/>
                          </a:solidFill>
                          <a:effectLst/>
                          <a:latin typeface="Calibri" panose="020F0502020204030204" pitchFamily="34" charset="0"/>
                        </a:rPr>
                        <a:t>input//output</a:t>
                      </a:r>
                    </a:p>
                  </a:txBody>
                  <a:tcPr marL="13698" marR="13698" marT="13698" marB="0" anchor="b">
                    <a:lnL>
                      <a:noFill/>
                    </a:lnL>
                    <a:lnR>
                      <a:noFill/>
                    </a:lnR>
                    <a:lnT>
                      <a:noFill/>
                    </a:lnT>
                    <a:lnB>
                      <a:noFill/>
                    </a:lnB>
                    <a:solidFill>
                      <a:srgbClr val="D9D9D9"/>
                    </a:solidFill>
                  </a:tcPr>
                </a:tc>
                <a:tc>
                  <a:txBody>
                    <a:bodyPr/>
                    <a:lstStyle/>
                    <a:p>
                      <a:pPr algn="ctr" fontAlgn="b"/>
                      <a:r>
                        <a:rPr lang="en-US" sz="2000" b="0" i="0" u="none" strike="noStrike" dirty="0">
                          <a:solidFill>
                            <a:schemeClr val="accent1"/>
                          </a:solidFill>
                          <a:effectLst/>
                          <a:latin typeface="Calibri" panose="020F0502020204030204" pitchFamily="34" charset="0"/>
                        </a:rPr>
                        <a:t>LCD, Blue LED </a:t>
                      </a:r>
                      <a:r>
                        <a:rPr lang="en-US" sz="2000" b="0" i="0" u="none" strike="noStrike" dirty="0">
                          <a:solidFill>
                            <a:srgbClr val="000000"/>
                          </a:solidFill>
                          <a:effectLst/>
                          <a:latin typeface="Calibri" panose="020F0502020204030204" pitchFamily="34" charset="0"/>
                        </a:rPr>
                        <a:t>// </a:t>
                      </a:r>
                      <a:r>
                        <a:rPr lang="en-US" sz="2000" b="0" i="0" u="none" strike="noStrike" dirty="0">
                          <a:solidFill>
                            <a:srgbClr val="FF0000"/>
                          </a:solidFill>
                          <a:effectLst/>
                          <a:latin typeface="Calibri" panose="020F0502020204030204" pitchFamily="34" charset="0"/>
                        </a:rPr>
                        <a:t>on/off buttons</a:t>
                      </a:r>
                    </a:p>
                  </a:txBody>
                  <a:tcPr marL="13698" marR="13698" marT="13698" marB="0" anchor="b">
                    <a:lnL>
                      <a:noFill/>
                    </a:lnL>
                    <a:lnR>
                      <a:noFill/>
                    </a:lnR>
                    <a:lnT>
                      <a:noFill/>
                    </a:lnT>
                    <a:lnB>
                      <a:noFill/>
                    </a:lnB>
                    <a:solidFill>
                      <a:srgbClr val="D9D9D9"/>
                    </a:solidFill>
                  </a:tcPr>
                </a:tc>
                <a:extLst>
                  <a:ext uri="{0D108BD9-81ED-4DB2-BD59-A6C34878D82A}">
                    <a16:rowId xmlns:a16="http://schemas.microsoft.com/office/drawing/2014/main" val="2953353947"/>
                  </a:ext>
                </a:extLst>
              </a:tr>
              <a:tr h="328766">
                <a:tc>
                  <a:txBody>
                    <a:bodyPr/>
                    <a:lstStyle/>
                    <a:p>
                      <a:pPr algn="ctr" fontAlgn="b"/>
                      <a:r>
                        <a:rPr lang="en-US" sz="2000" b="0" i="0" u="none" strike="noStrike">
                          <a:solidFill>
                            <a:srgbClr val="000000"/>
                          </a:solidFill>
                          <a:effectLst/>
                          <a:latin typeface="Calibri" panose="020F0502020204030204" pitchFamily="34" charset="0"/>
                        </a:rPr>
                        <a:t>c</a:t>
                      </a:r>
                    </a:p>
                  </a:txBody>
                  <a:tcPr marL="13698" marR="13698" marT="1369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Blue LED</a:t>
                      </a:r>
                    </a:p>
                  </a:txBody>
                  <a:tcPr marL="13698" marR="13698" marT="1369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output</a:t>
                      </a:r>
                    </a:p>
                  </a:txBody>
                  <a:tcPr marL="13698" marR="13698" marT="1369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FF0000"/>
                          </a:solidFill>
                          <a:effectLst/>
                          <a:latin typeface="Calibri" panose="020F0502020204030204" pitchFamily="34" charset="0"/>
                        </a:rPr>
                        <a:t>on/off buttons, data collection rate</a:t>
                      </a:r>
                    </a:p>
                  </a:txBody>
                  <a:tcPr marL="13698" marR="13698" marT="13698"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73271152"/>
                  </a:ext>
                </a:extLst>
              </a:tr>
            </a:tbl>
          </a:graphicData>
        </a:graphic>
      </p:graphicFrame>
      <p:sp>
        <p:nvSpPr>
          <p:cNvPr id="7" name="TextBox 6">
            <a:extLst>
              <a:ext uri="{FF2B5EF4-FFF2-40B4-BE49-F238E27FC236}">
                <a16:creationId xmlns:a16="http://schemas.microsoft.com/office/drawing/2014/main" id="{931C1A00-CDEB-4BED-BE82-6EC892930947}"/>
              </a:ext>
            </a:extLst>
          </p:cNvPr>
          <p:cNvSpPr txBox="1"/>
          <p:nvPr/>
        </p:nvSpPr>
        <p:spPr>
          <a:xfrm>
            <a:off x="1066800" y="4174433"/>
            <a:ext cx="9612659" cy="2246769"/>
          </a:xfrm>
          <a:prstGeom prst="rect">
            <a:avLst/>
          </a:prstGeom>
          <a:noFill/>
        </p:spPr>
        <p:txBody>
          <a:bodyPr wrap="square" rtlCol="0">
            <a:spAutoFit/>
          </a:bodyPr>
          <a:lstStyle/>
          <a:p>
            <a:r>
              <a:rPr lang="en-US" sz="1400" b="1" dirty="0"/>
              <a:t>User must first input the sampling rate in serial monitor </a:t>
            </a:r>
            <a:r>
              <a:rPr lang="en-US" sz="1400" b="1" dirty="0">
                <a:sym typeface="Wingdings" panose="05000000000000000000" pitchFamily="2" charset="2"/>
              </a:rPr>
              <a:t> defines delay in each loop</a:t>
            </a:r>
            <a:endParaRPr lang="en-US" sz="1400" b="1" dirty="0"/>
          </a:p>
          <a:p>
            <a:r>
              <a:rPr lang="en-US" sz="1400" b="1" dirty="0"/>
              <a:t>On/Off buttons: </a:t>
            </a:r>
            <a:r>
              <a:rPr lang="en-US" sz="1400" dirty="0"/>
              <a:t>Send signals to start/end data collection</a:t>
            </a:r>
          </a:p>
          <a:p>
            <a:r>
              <a:rPr lang="en-US" sz="1400" b="1" dirty="0"/>
              <a:t>Potentiometer: </a:t>
            </a:r>
            <a:r>
              <a:rPr lang="en-US" sz="1400" dirty="0"/>
              <a:t>Sends resistance information to affect contrast of LCD</a:t>
            </a:r>
          </a:p>
          <a:p>
            <a:r>
              <a:rPr lang="en-US" sz="1400" b="1" dirty="0"/>
              <a:t>Green LED: </a:t>
            </a:r>
            <a:r>
              <a:rPr lang="en-US" sz="1400" dirty="0"/>
              <a:t>Turns on when system is running, i.e. on button has most recently been pressed. Turns off when system not running (off button)</a:t>
            </a:r>
          </a:p>
          <a:p>
            <a:r>
              <a:rPr lang="en-US" sz="1400" b="1" dirty="0"/>
              <a:t>LCD: </a:t>
            </a:r>
            <a:r>
              <a:rPr lang="en-US" sz="1400" dirty="0"/>
              <a:t>Begins with blank screen. Contrast may be adjusted before on button. Once system is running, temperatures are displayed. When system is off, temperatures disappear, blank screen.</a:t>
            </a:r>
          </a:p>
          <a:p>
            <a:r>
              <a:rPr lang="en-US" sz="1400" b="1" dirty="0"/>
              <a:t>Thermistor: </a:t>
            </a:r>
            <a:r>
              <a:rPr lang="en-US" sz="1400" dirty="0"/>
              <a:t>Sends information through voltage divider to program which converts V</a:t>
            </a:r>
            <a:r>
              <a:rPr lang="en-US" sz="1400" dirty="0">
                <a:sym typeface="Wingdings" panose="05000000000000000000" pitchFamily="2" charset="2"/>
              </a:rPr>
              <a:t>RT. Calculations and displays on LCD only made when system is ON </a:t>
            </a:r>
          </a:p>
          <a:p>
            <a:r>
              <a:rPr lang="en-US" sz="1400" b="1" dirty="0">
                <a:sym typeface="Wingdings" panose="05000000000000000000" pitchFamily="2" charset="2"/>
              </a:rPr>
              <a:t>Blue LED: </a:t>
            </a:r>
            <a:r>
              <a:rPr lang="en-US" sz="1400" dirty="0">
                <a:sym typeface="Wingdings" panose="05000000000000000000" pitchFamily="2" charset="2"/>
              </a:rPr>
              <a:t>Can only work when system is ON. Turns on when SS reached, which is condition defined in program </a:t>
            </a:r>
            <a:endParaRPr lang="en-US" sz="1400" dirty="0"/>
          </a:p>
        </p:txBody>
      </p:sp>
    </p:spTree>
    <p:extLst>
      <p:ext uri="{BB962C8B-B14F-4D97-AF65-F5344CB8AC3E}">
        <p14:creationId xmlns:p14="http://schemas.microsoft.com/office/powerpoint/2010/main" val="11060235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95937-9657-408E-A2A7-DC9522727A48}"/>
              </a:ext>
            </a:extLst>
          </p:cNvPr>
          <p:cNvSpPr>
            <a:spLocks noGrp="1"/>
          </p:cNvSpPr>
          <p:nvPr>
            <p:ph type="title"/>
          </p:nvPr>
        </p:nvSpPr>
        <p:spPr/>
        <p:txBody>
          <a:bodyPr/>
          <a:lstStyle/>
          <a:p>
            <a:r>
              <a:rPr lang="en-US" dirty="0"/>
              <a:t>System Setup</a:t>
            </a:r>
          </a:p>
        </p:txBody>
      </p:sp>
      <p:pic>
        <p:nvPicPr>
          <p:cNvPr id="5" name="Picture 4" descr="A circuit board&#10;&#10;Description automatically generated">
            <a:extLst>
              <a:ext uri="{FF2B5EF4-FFF2-40B4-BE49-F238E27FC236}">
                <a16:creationId xmlns:a16="http://schemas.microsoft.com/office/drawing/2014/main" id="{880F5023-19DE-4789-97CD-FD54A337FC85}"/>
              </a:ext>
            </a:extLst>
          </p:cNvPr>
          <p:cNvPicPr>
            <a:picLocks noChangeAspect="1"/>
          </p:cNvPicPr>
          <p:nvPr/>
        </p:nvPicPr>
        <p:blipFill>
          <a:blip r:embed="rId3"/>
          <a:stretch>
            <a:fillRect/>
          </a:stretch>
        </p:blipFill>
        <p:spPr>
          <a:xfrm>
            <a:off x="3051313" y="1780068"/>
            <a:ext cx="5913783" cy="4435338"/>
          </a:xfrm>
          <a:prstGeom prst="rect">
            <a:avLst/>
          </a:prstGeom>
          <a:ln w="28575">
            <a:solidFill>
              <a:schemeClr val="tx1"/>
            </a:solidFill>
          </a:ln>
        </p:spPr>
      </p:pic>
      <p:sp>
        <p:nvSpPr>
          <p:cNvPr id="6" name="TextBox 5">
            <a:extLst>
              <a:ext uri="{FF2B5EF4-FFF2-40B4-BE49-F238E27FC236}">
                <a16:creationId xmlns:a16="http://schemas.microsoft.com/office/drawing/2014/main" id="{35C73C87-97F8-4467-A43B-08F0CADD5F23}"/>
              </a:ext>
            </a:extLst>
          </p:cNvPr>
          <p:cNvSpPr txBox="1"/>
          <p:nvPr/>
        </p:nvSpPr>
        <p:spPr>
          <a:xfrm>
            <a:off x="6946520" y="5358488"/>
            <a:ext cx="954156" cy="276999"/>
          </a:xfrm>
          <a:prstGeom prst="rect">
            <a:avLst/>
          </a:prstGeom>
          <a:solidFill>
            <a:schemeClr val="bg1"/>
          </a:solidFill>
          <a:ln w="12700">
            <a:solidFill>
              <a:schemeClr val="tx1"/>
            </a:solidFill>
          </a:ln>
        </p:spPr>
        <p:txBody>
          <a:bodyPr wrap="square" rtlCol="0">
            <a:spAutoFit/>
          </a:bodyPr>
          <a:lstStyle/>
          <a:p>
            <a:r>
              <a:rPr lang="en-US" sz="1200" dirty="0"/>
              <a:t>On Button</a:t>
            </a:r>
          </a:p>
        </p:txBody>
      </p:sp>
      <p:sp>
        <p:nvSpPr>
          <p:cNvPr id="7" name="TextBox 6">
            <a:extLst>
              <a:ext uri="{FF2B5EF4-FFF2-40B4-BE49-F238E27FC236}">
                <a16:creationId xmlns:a16="http://schemas.microsoft.com/office/drawing/2014/main" id="{971EAB5D-68A9-4A25-BEA4-0BD69D879681}"/>
              </a:ext>
            </a:extLst>
          </p:cNvPr>
          <p:cNvSpPr txBox="1"/>
          <p:nvPr/>
        </p:nvSpPr>
        <p:spPr>
          <a:xfrm>
            <a:off x="6008204" y="5358488"/>
            <a:ext cx="954156" cy="276999"/>
          </a:xfrm>
          <a:prstGeom prst="rect">
            <a:avLst/>
          </a:prstGeom>
          <a:solidFill>
            <a:schemeClr val="bg1"/>
          </a:solidFill>
          <a:ln w="12700">
            <a:solidFill>
              <a:schemeClr val="tx1"/>
            </a:solidFill>
          </a:ln>
        </p:spPr>
        <p:txBody>
          <a:bodyPr wrap="square" rtlCol="0">
            <a:spAutoFit/>
          </a:bodyPr>
          <a:lstStyle/>
          <a:p>
            <a:r>
              <a:rPr lang="en-US" sz="1200" dirty="0"/>
              <a:t>Off Button</a:t>
            </a:r>
          </a:p>
        </p:txBody>
      </p:sp>
      <p:cxnSp>
        <p:nvCxnSpPr>
          <p:cNvPr id="9" name="Straight Connector 8">
            <a:extLst>
              <a:ext uri="{FF2B5EF4-FFF2-40B4-BE49-F238E27FC236}">
                <a16:creationId xmlns:a16="http://schemas.microsoft.com/office/drawing/2014/main" id="{B07DD764-F049-4D78-9676-8E8B7D32C35B}"/>
              </a:ext>
            </a:extLst>
          </p:cNvPr>
          <p:cNvCxnSpPr>
            <a:cxnSpLocks/>
          </p:cNvCxnSpPr>
          <p:nvPr/>
        </p:nvCxnSpPr>
        <p:spPr>
          <a:xfrm>
            <a:off x="6333709" y="4512365"/>
            <a:ext cx="124239" cy="84612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882FC93-EAAA-4873-89FF-5701CEC67502}"/>
              </a:ext>
            </a:extLst>
          </p:cNvPr>
          <p:cNvCxnSpPr>
            <a:cxnSpLocks/>
            <a:endCxn id="6" idx="0"/>
          </p:cNvCxnSpPr>
          <p:nvPr/>
        </p:nvCxnSpPr>
        <p:spPr>
          <a:xfrm>
            <a:off x="7017026" y="4512365"/>
            <a:ext cx="406572" cy="84612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1CB4B0F-E625-42F8-8514-0C631F54ADA3}"/>
              </a:ext>
            </a:extLst>
          </p:cNvPr>
          <p:cNvSpPr txBox="1"/>
          <p:nvPr/>
        </p:nvSpPr>
        <p:spPr>
          <a:xfrm>
            <a:off x="6854273" y="3013168"/>
            <a:ext cx="981490" cy="276999"/>
          </a:xfrm>
          <a:prstGeom prst="rect">
            <a:avLst/>
          </a:prstGeom>
          <a:solidFill>
            <a:schemeClr val="bg1"/>
          </a:solidFill>
          <a:ln w="12700">
            <a:solidFill>
              <a:schemeClr val="tx1"/>
            </a:solidFill>
          </a:ln>
        </p:spPr>
        <p:txBody>
          <a:bodyPr wrap="square" rtlCol="0">
            <a:spAutoFit/>
          </a:bodyPr>
          <a:lstStyle/>
          <a:p>
            <a:r>
              <a:rPr lang="en-US" sz="1200" dirty="0"/>
              <a:t>Green LED</a:t>
            </a:r>
          </a:p>
        </p:txBody>
      </p:sp>
      <p:sp>
        <p:nvSpPr>
          <p:cNvPr id="15" name="TextBox 14">
            <a:extLst>
              <a:ext uri="{FF2B5EF4-FFF2-40B4-BE49-F238E27FC236}">
                <a16:creationId xmlns:a16="http://schemas.microsoft.com/office/drawing/2014/main" id="{96C7AC8C-6724-4D40-BFCB-F2FFFCA8B8A0}"/>
              </a:ext>
            </a:extLst>
          </p:cNvPr>
          <p:cNvSpPr txBox="1"/>
          <p:nvPr/>
        </p:nvSpPr>
        <p:spPr>
          <a:xfrm>
            <a:off x="3695701" y="3859237"/>
            <a:ext cx="829090" cy="276999"/>
          </a:xfrm>
          <a:prstGeom prst="rect">
            <a:avLst/>
          </a:prstGeom>
          <a:solidFill>
            <a:schemeClr val="bg1"/>
          </a:solidFill>
          <a:ln w="12700">
            <a:solidFill>
              <a:schemeClr val="tx1"/>
            </a:solidFill>
          </a:ln>
        </p:spPr>
        <p:txBody>
          <a:bodyPr wrap="square" rtlCol="0">
            <a:spAutoFit/>
          </a:bodyPr>
          <a:lstStyle/>
          <a:p>
            <a:r>
              <a:rPr lang="en-US" sz="1200" dirty="0"/>
              <a:t>Blue LED</a:t>
            </a:r>
          </a:p>
        </p:txBody>
      </p:sp>
      <p:sp>
        <p:nvSpPr>
          <p:cNvPr id="16" name="TextBox 15">
            <a:extLst>
              <a:ext uri="{FF2B5EF4-FFF2-40B4-BE49-F238E27FC236}">
                <a16:creationId xmlns:a16="http://schemas.microsoft.com/office/drawing/2014/main" id="{0E420045-D29C-44D9-8F50-E5BDAF7409D4}"/>
              </a:ext>
            </a:extLst>
          </p:cNvPr>
          <p:cNvSpPr txBox="1"/>
          <p:nvPr/>
        </p:nvSpPr>
        <p:spPr>
          <a:xfrm>
            <a:off x="4393508" y="5073926"/>
            <a:ext cx="490745" cy="276999"/>
          </a:xfrm>
          <a:prstGeom prst="rect">
            <a:avLst/>
          </a:prstGeom>
          <a:solidFill>
            <a:schemeClr val="bg1"/>
          </a:solidFill>
          <a:ln w="12700">
            <a:solidFill>
              <a:schemeClr val="tx1"/>
            </a:solidFill>
          </a:ln>
        </p:spPr>
        <p:txBody>
          <a:bodyPr wrap="square" rtlCol="0">
            <a:spAutoFit/>
          </a:bodyPr>
          <a:lstStyle/>
          <a:p>
            <a:r>
              <a:rPr lang="en-US" sz="1200" dirty="0"/>
              <a:t>LCD</a:t>
            </a:r>
          </a:p>
        </p:txBody>
      </p:sp>
      <p:cxnSp>
        <p:nvCxnSpPr>
          <p:cNvPr id="17" name="Straight Connector 16">
            <a:extLst>
              <a:ext uri="{FF2B5EF4-FFF2-40B4-BE49-F238E27FC236}">
                <a16:creationId xmlns:a16="http://schemas.microsoft.com/office/drawing/2014/main" id="{D5645C21-C905-4396-B7E9-1530819D0794}"/>
              </a:ext>
            </a:extLst>
          </p:cNvPr>
          <p:cNvCxnSpPr>
            <a:cxnSpLocks/>
          </p:cNvCxnSpPr>
          <p:nvPr/>
        </p:nvCxnSpPr>
        <p:spPr>
          <a:xfrm flipH="1">
            <a:off x="6655279" y="3290167"/>
            <a:ext cx="689739" cy="70756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89C9655-21EB-4AC3-A3DB-69B3964CDC69}"/>
              </a:ext>
            </a:extLst>
          </p:cNvPr>
          <p:cNvCxnSpPr>
            <a:cxnSpLocks/>
            <a:stCxn id="15" idx="3"/>
          </p:cNvCxnSpPr>
          <p:nvPr/>
        </p:nvCxnSpPr>
        <p:spPr>
          <a:xfrm>
            <a:off x="4524791" y="3997737"/>
            <a:ext cx="1006335" cy="27608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03BBAAD-D10B-4B76-BD9E-F8061A4DFEEE}"/>
              </a:ext>
            </a:extLst>
          </p:cNvPr>
          <p:cNvSpPr txBox="1"/>
          <p:nvPr/>
        </p:nvSpPr>
        <p:spPr>
          <a:xfrm>
            <a:off x="3635237" y="2971762"/>
            <a:ext cx="1242805" cy="277000"/>
          </a:xfrm>
          <a:prstGeom prst="rect">
            <a:avLst/>
          </a:prstGeom>
          <a:solidFill>
            <a:schemeClr val="bg1"/>
          </a:solidFill>
          <a:ln w="12700">
            <a:solidFill>
              <a:schemeClr val="tx1"/>
            </a:solidFill>
          </a:ln>
        </p:spPr>
        <p:txBody>
          <a:bodyPr wrap="square" rtlCol="0">
            <a:spAutoFit/>
          </a:bodyPr>
          <a:lstStyle/>
          <a:p>
            <a:r>
              <a:rPr lang="en-US" sz="1200" dirty="0"/>
              <a:t>Potentiometer</a:t>
            </a:r>
          </a:p>
        </p:txBody>
      </p:sp>
      <p:cxnSp>
        <p:nvCxnSpPr>
          <p:cNvPr id="24" name="Straight Connector 23">
            <a:extLst>
              <a:ext uri="{FF2B5EF4-FFF2-40B4-BE49-F238E27FC236}">
                <a16:creationId xmlns:a16="http://schemas.microsoft.com/office/drawing/2014/main" id="{961B4339-FF2E-49AA-BE68-E0C3DB2B0C5E}"/>
              </a:ext>
            </a:extLst>
          </p:cNvPr>
          <p:cNvCxnSpPr>
            <a:cxnSpLocks/>
            <a:stCxn id="23" idx="3"/>
          </p:cNvCxnSpPr>
          <p:nvPr/>
        </p:nvCxnSpPr>
        <p:spPr>
          <a:xfrm>
            <a:off x="4878042" y="3110262"/>
            <a:ext cx="960992" cy="109606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1BC1CD2-1BF0-45BB-9B60-B8C2F7E2A21D}"/>
              </a:ext>
            </a:extLst>
          </p:cNvPr>
          <p:cNvSpPr txBox="1"/>
          <p:nvPr/>
        </p:nvSpPr>
        <p:spPr>
          <a:xfrm>
            <a:off x="7900676" y="5018017"/>
            <a:ext cx="954156" cy="276999"/>
          </a:xfrm>
          <a:prstGeom prst="rect">
            <a:avLst/>
          </a:prstGeom>
          <a:solidFill>
            <a:schemeClr val="bg1"/>
          </a:solidFill>
          <a:ln w="12700">
            <a:solidFill>
              <a:schemeClr val="tx1"/>
            </a:solidFill>
          </a:ln>
        </p:spPr>
        <p:txBody>
          <a:bodyPr wrap="square" rtlCol="0">
            <a:spAutoFit/>
          </a:bodyPr>
          <a:lstStyle/>
          <a:p>
            <a:r>
              <a:rPr lang="en-US" sz="1200" dirty="0"/>
              <a:t>Thermistor</a:t>
            </a:r>
          </a:p>
        </p:txBody>
      </p:sp>
      <p:cxnSp>
        <p:nvCxnSpPr>
          <p:cNvPr id="28" name="Straight Connector 27">
            <a:extLst>
              <a:ext uri="{FF2B5EF4-FFF2-40B4-BE49-F238E27FC236}">
                <a16:creationId xmlns:a16="http://schemas.microsoft.com/office/drawing/2014/main" id="{F7CFE8E4-453F-4934-9870-5C1FD5C63F42}"/>
              </a:ext>
            </a:extLst>
          </p:cNvPr>
          <p:cNvCxnSpPr>
            <a:cxnSpLocks/>
            <a:stCxn id="27" idx="0"/>
          </p:cNvCxnSpPr>
          <p:nvPr/>
        </p:nvCxnSpPr>
        <p:spPr>
          <a:xfrm flipH="1" flipV="1">
            <a:off x="7907404" y="4289141"/>
            <a:ext cx="470350" cy="72887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7383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75AF5-5B1D-4049-9AF4-673B4407AB18}"/>
              </a:ext>
            </a:extLst>
          </p:cNvPr>
          <p:cNvSpPr>
            <a:spLocks noGrp="1"/>
          </p:cNvSpPr>
          <p:nvPr>
            <p:ph type="ctrTitle"/>
          </p:nvPr>
        </p:nvSpPr>
        <p:spPr/>
        <p:txBody>
          <a:bodyPr/>
          <a:lstStyle/>
          <a:p>
            <a:r>
              <a:rPr lang="en-US" dirty="0"/>
              <a:t>Subsystem design</a:t>
            </a:r>
          </a:p>
        </p:txBody>
      </p:sp>
      <p:sp>
        <p:nvSpPr>
          <p:cNvPr id="3" name="Subtitle 2">
            <a:extLst>
              <a:ext uri="{FF2B5EF4-FFF2-40B4-BE49-F238E27FC236}">
                <a16:creationId xmlns:a16="http://schemas.microsoft.com/office/drawing/2014/main" id="{8C553BD8-FA3E-4BC8-A03F-30875BA1B7B1}"/>
              </a:ext>
            </a:extLst>
          </p:cNvPr>
          <p:cNvSpPr>
            <a:spLocks noGrp="1"/>
          </p:cNvSpPr>
          <p:nvPr>
            <p:ph type="subTitle" idx="1"/>
          </p:nvPr>
        </p:nvSpPr>
        <p:spPr/>
        <p:txBody>
          <a:bodyPr/>
          <a:lstStyle/>
          <a:p>
            <a:r>
              <a:rPr lang="en-US" dirty="0"/>
              <a:t>Section 3</a:t>
            </a:r>
          </a:p>
        </p:txBody>
      </p:sp>
    </p:spTree>
    <p:extLst>
      <p:ext uri="{BB962C8B-B14F-4D97-AF65-F5344CB8AC3E}">
        <p14:creationId xmlns:p14="http://schemas.microsoft.com/office/powerpoint/2010/main" val="39450119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DED37-793E-4B64-BCFE-90F3DA4586BC}"/>
              </a:ext>
            </a:extLst>
          </p:cNvPr>
          <p:cNvSpPr>
            <a:spLocks noGrp="1"/>
          </p:cNvSpPr>
          <p:nvPr>
            <p:ph type="title"/>
          </p:nvPr>
        </p:nvSpPr>
        <p:spPr/>
        <p:txBody>
          <a:bodyPr/>
          <a:lstStyle/>
          <a:p>
            <a:r>
              <a:rPr lang="en-US" dirty="0"/>
              <a:t>Temperature Display</a:t>
            </a:r>
          </a:p>
        </p:txBody>
      </p:sp>
      <p:sp>
        <p:nvSpPr>
          <p:cNvPr id="3" name="Content Placeholder 2">
            <a:extLst>
              <a:ext uri="{FF2B5EF4-FFF2-40B4-BE49-F238E27FC236}">
                <a16:creationId xmlns:a16="http://schemas.microsoft.com/office/drawing/2014/main" id="{69A7CFD6-F244-4720-AFB8-D025CED268C5}"/>
              </a:ext>
            </a:extLst>
          </p:cNvPr>
          <p:cNvSpPr>
            <a:spLocks noGrp="1"/>
          </p:cNvSpPr>
          <p:nvPr>
            <p:ph idx="1"/>
          </p:nvPr>
        </p:nvSpPr>
        <p:spPr>
          <a:xfrm>
            <a:off x="1066800" y="2103120"/>
            <a:ext cx="4581328" cy="3849624"/>
          </a:xfrm>
        </p:spPr>
        <p:txBody>
          <a:bodyPr/>
          <a:lstStyle/>
          <a:p>
            <a:r>
              <a:rPr lang="en-US" dirty="0"/>
              <a:t>Output temperature reading to LCD</a:t>
            </a:r>
          </a:p>
          <a:p>
            <a:r>
              <a:rPr lang="en-US" dirty="0"/>
              <a:t>Digital Signal</a:t>
            </a:r>
          </a:p>
          <a:p>
            <a:r>
              <a:rPr lang="en-US" dirty="0"/>
              <a:t>Given in Fahrenheit and Celsius</a:t>
            </a:r>
          </a:p>
          <a:p>
            <a:r>
              <a:rPr lang="en-US" dirty="0"/>
              <a:t>Requires “on” button</a:t>
            </a:r>
          </a:p>
          <a:p>
            <a:r>
              <a:rPr lang="en-US" dirty="0"/>
              <a:t>Variable contrast</a:t>
            </a:r>
          </a:p>
          <a:p>
            <a:r>
              <a:rPr lang="en-US" dirty="0"/>
              <a:t>Constant brightness</a:t>
            </a:r>
          </a:p>
          <a:p>
            <a:r>
              <a:rPr lang="en-US" dirty="0"/>
              <a:t>Risk:</a:t>
            </a:r>
          </a:p>
          <a:p>
            <a:pPr lvl="1"/>
            <a:r>
              <a:rPr lang="en-US" dirty="0"/>
              <a:t>Using a potentiometer requires user to turn very small knob. </a:t>
            </a:r>
          </a:p>
          <a:p>
            <a:r>
              <a:rPr lang="en-US" dirty="0"/>
              <a:t>Mitigation:</a:t>
            </a:r>
          </a:p>
          <a:p>
            <a:pPr lvl="1"/>
            <a:r>
              <a:rPr lang="en-US" dirty="0"/>
              <a:t>If this were to be a selling product, have versions with contrast already set with a resistor</a:t>
            </a:r>
          </a:p>
          <a:p>
            <a:endParaRPr lang="en-US" dirty="0"/>
          </a:p>
          <a:p>
            <a:endParaRPr lang="en-US"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21ABE1CF-54D9-4A89-B3EC-64EC46F60B4E}"/>
                  </a:ext>
                </a:extLst>
              </p:cNvPr>
              <p:cNvSpPr/>
              <p:nvPr/>
            </p:nvSpPr>
            <p:spPr>
              <a:xfrm>
                <a:off x="7221901" y="2745532"/>
                <a:ext cx="2556588" cy="858417"/>
              </a:xfrm>
              <a:prstGeom prst="rect">
                <a:avLst/>
              </a:prstGeom>
              <a:solidFill>
                <a:srgbClr val="0070C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Arial Nova" panose="020B0504020202020204" pitchFamily="34" charset="0"/>
                    <a:cs typeface="Times New Roman" panose="02020603050405020304" pitchFamily="18" charset="0"/>
                  </a:rPr>
                  <a:t>TEMP: ___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endParaRPr lang="en-US" sz="2400" dirty="0">
                  <a:latin typeface="Arial Nova" panose="020B0504020202020204" pitchFamily="34" charset="0"/>
                  <a:cs typeface="Times New Roman" panose="02020603050405020304" pitchFamily="18" charset="0"/>
                </a:endParaRPr>
              </a:p>
              <a:p>
                <a:r>
                  <a:rPr lang="en-US" sz="2400" dirty="0">
                    <a:latin typeface="Arial Nova" panose="020B0504020202020204" pitchFamily="34" charset="0"/>
                    <a:cs typeface="Times New Roman" panose="02020603050405020304" pitchFamily="18" charset="0"/>
                  </a:rPr>
                  <a:t>TEMP: ___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endParaRPr lang="en-US" sz="2400" dirty="0">
                  <a:latin typeface="Arial Nova" panose="020B0504020202020204" pitchFamily="34" charset="0"/>
                  <a:cs typeface="Times New Roman" panose="02020603050405020304" pitchFamily="18" charset="0"/>
                </a:endParaRPr>
              </a:p>
            </p:txBody>
          </p:sp>
        </mc:Choice>
        <mc:Fallback xmlns="">
          <p:sp>
            <p:nvSpPr>
              <p:cNvPr id="4" name="Rectangle 3">
                <a:extLst>
                  <a:ext uri="{FF2B5EF4-FFF2-40B4-BE49-F238E27FC236}">
                    <a16:creationId xmlns:a16="http://schemas.microsoft.com/office/drawing/2014/main" id="{21ABE1CF-54D9-4A89-B3EC-64EC46F60B4E}"/>
                  </a:ext>
                </a:extLst>
              </p:cNvPr>
              <p:cNvSpPr>
                <a:spLocks noRot="1" noChangeAspect="1" noMove="1" noResize="1" noEditPoints="1" noAdjustHandles="1" noChangeArrowheads="1" noChangeShapeType="1" noTextEdit="1"/>
              </p:cNvSpPr>
              <p:nvPr/>
            </p:nvSpPr>
            <p:spPr>
              <a:xfrm>
                <a:off x="7221901" y="2745532"/>
                <a:ext cx="2556588" cy="858417"/>
              </a:xfrm>
              <a:prstGeom prst="rect">
                <a:avLst/>
              </a:prstGeom>
              <a:blipFill>
                <a:blip r:embed="rId2"/>
                <a:stretch>
                  <a:fillRect l="-3302" t="-2055" b="-11644"/>
                </a:stretch>
              </a:blipFill>
              <a:ln w="28575">
                <a:solidFill>
                  <a:schemeClr val="tx1"/>
                </a:solidFill>
              </a:ln>
            </p:spPr>
            <p:txBody>
              <a:bodyPr/>
              <a:lstStyle/>
              <a:p>
                <a:r>
                  <a:rPr lang="en-US">
                    <a:noFill/>
                  </a:rPr>
                  <a:t> </a:t>
                </a:r>
              </a:p>
            </p:txBody>
          </p:sp>
        </mc:Fallback>
      </mc:AlternateContent>
      <p:sp>
        <p:nvSpPr>
          <p:cNvPr id="10" name="Oval 9">
            <a:extLst>
              <a:ext uri="{FF2B5EF4-FFF2-40B4-BE49-F238E27FC236}">
                <a16:creationId xmlns:a16="http://schemas.microsoft.com/office/drawing/2014/main" id="{D2525065-DBDB-454E-86C0-252598A9D647}"/>
              </a:ext>
            </a:extLst>
          </p:cNvPr>
          <p:cNvSpPr/>
          <p:nvPr/>
        </p:nvSpPr>
        <p:spPr>
          <a:xfrm>
            <a:off x="7557797" y="4504353"/>
            <a:ext cx="503853" cy="50385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0A1E695-E3AA-47B9-B0B5-8C27DDB60AD0}"/>
              </a:ext>
            </a:extLst>
          </p:cNvPr>
          <p:cNvSpPr/>
          <p:nvPr/>
        </p:nvSpPr>
        <p:spPr>
          <a:xfrm>
            <a:off x="8668140" y="5649045"/>
            <a:ext cx="1240971" cy="42920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POWER</a:t>
            </a:r>
          </a:p>
        </p:txBody>
      </p:sp>
      <p:sp>
        <p:nvSpPr>
          <p:cNvPr id="13" name="Rectangle 12">
            <a:extLst>
              <a:ext uri="{FF2B5EF4-FFF2-40B4-BE49-F238E27FC236}">
                <a16:creationId xmlns:a16="http://schemas.microsoft.com/office/drawing/2014/main" id="{F0764F8E-D05C-48F7-8553-96C81A7ED17B}"/>
              </a:ext>
            </a:extLst>
          </p:cNvPr>
          <p:cNvSpPr/>
          <p:nvPr/>
        </p:nvSpPr>
        <p:spPr>
          <a:xfrm>
            <a:off x="9199988" y="4546339"/>
            <a:ext cx="177276" cy="503853"/>
          </a:xfrm>
          <a:prstGeom prst="rect">
            <a:avLst/>
          </a:prstGeom>
          <a:solidFill>
            <a:schemeClr val="accent4">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1E1D4186-49C9-46F4-BDCB-22547B3D811C}"/>
              </a:ext>
            </a:extLst>
          </p:cNvPr>
          <p:cNvCxnSpPr>
            <a:cxnSpLocks/>
            <a:stCxn id="11" idx="0"/>
            <a:endCxn id="10" idx="5"/>
          </p:cNvCxnSpPr>
          <p:nvPr/>
        </p:nvCxnSpPr>
        <p:spPr>
          <a:xfrm flipH="1" flipV="1">
            <a:off x="7987862" y="4934418"/>
            <a:ext cx="1300764" cy="71462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C0F8ABC-7048-433C-943A-139B3D26B0DA}"/>
              </a:ext>
            </a:extLst>
          </p:cNvPr>
          <p:cNvCxnSpPr>
            <a:cxnSpLocks/>
            <a:stCxn id="11" idx="0"/>
            <a:endCxn id="13" idx="2"/>
          </p:cNvCxnSpPr>
          <p:nvPr/>
        </p:nvCxnSpPr>
        <p:spPr>
          <a:xfrm flipV="1">
            <a:off x="9288626" y="5050192"/>
            <a:ext cx="0" cy="598853"/>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580C780-4961-4BA4-B8CA-B38B92038145}"/>
              </a:ext>
            </a:extLst>
          </p:cNvPr>
          <p:cNvSpPr txBox="1"/>
          <p:nvPr/>
        </p:nvSpPr>
        <p:spPr>
          <a:xfrm>
            <a:off x="5777205" y="4539786"/>
            <a:ext cx="1847461" cy="369332"/>
          </a:xfrm>
          <a:prstGeom prst="rect">
            <a:avLst/>
          </a:prstGeom>
          <a:noFill/>
        </p:spPr>
        <p:txBody>
          <a:bodyPr wrap="square" rtlCol="0">
            <a:spAutoFit/>
          </a:bodyPr>
          <a:lstStyle/>
          <a:p>
            <a:r>
              <a:rPr lang="en-US" dirty="0"/>
              <a:t>Potentiometer</a:t>
            </a:r>
          </a:p>
        </p:txBody>
      </p:sp>
      <p:sp>
        <p:nvSpPr>
          <p:cNvPr id="21" name="TextBox 20">
            <a:extLst>
              <a:ext uri="{FF2B5EF4-FFF2-40B4-BE49-F238E27FC236}">
                <a16:creationId xmlns:a16="http://schemas.microsoft.com/office/drawing/2014/main" id="{33F826FB-9095-4266-B990-13A893083AB1}"/>
              </a:ext>
            </a:extLst>
          </p:cNvPr>
          <p:cNvSpPr txBox="1"/>
          <p:nvPr/>
        </p:nvSpPr>
        <p:spPr>
          <a:xfrm>
            <a:off x="9403699" y="4539786"/>
            <a:ext cx="1007707" cy="369332"/>
          </a:xfrm>
          <a:prstGeom prst="rect">
            <a:avLst/>
          </a:prstGeom>
          <a:noFill/>
        </p:spPr>
        <p:txBody>
          <a:bodyPr wrap="square" rtlCol="0">
            <a:spAutoFit/>
          </a:bodyPr>
          <a:lstStyle/>
          <a:p>
            <a:r>
              <a:rPr lang="en-US" dirty="0"/>
              <a:t>Resistor</a:t>
            </a:r>
          </a:p>
        </p:txBody>
      </p:sp>
      <p:cxnSp>
        <p:nvCxnSpPr>
          <p:cNvPr id="25" name="Straight Arrow Connector 24">
            <a:extLst>
              <a:ext uri="{FF2B5EF4-FFF2-40B4-BE49-F238E27FC236}">
                <a16:creationId xmlns:a16="http://schemas.microsoft.com/office/drawing/2014/main" id="{558F8430-E05C-44E2-B367-639AB9A8E5A3}"/>
              </a:ext>
            </a:extLst>
          </p:cNvPr>
          <p:cNvCxnSpPr>
            <a:cxnSpLocks/>
            <a:stCxn id="10" idx="0"/>
          </p:cNvCxnSpPr>
          <p:nvPr/>
        </p:nvCxnSpPr>
        <p:spPr>
          <a:xfrm flipV="1">
            <a:off x="7809724" y="3614085"/>
            <a:ext cx="0" cy="89026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EAC8BE9-1FD1-4F9C-B4DB-B4EC7EE97D05}"/>
              </a:ext>
            </a:extLst>
          </p:cNvPr>
          <p:cNvCxnSpPr>
            <a:cxnSpLocks/>
            <a:stCxn id="13" idx="0"/>
          </p:cNvCxnSpPr>
          <p:nvPr/>
        </p:nvCxnSpPr>
        <p:spPr>
          <a:xfrm flipV="1">
            <a:off x="9288626" y="3603951"/>
            <a:ext cx="0" cy="94238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597B8D18-BA49-411A-9FD4-2F2CB16700AF}"/>
              </a:ext>
            </a:extLst>
          </p:cNvPr>
          <p:cNvSpPr/>
          <p:nvPr/>
        </p:nvSpPr>
        <p:spPr>
          <a:xfrm>
            <a:off x="7263882" y="3949178"/>
            <a:ext cx="1091681" cy="247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CONTRAST</a:t>
            </a:r>
            <a:endParaRPr lang="en-US" dirty="0"/>
          </a:p>
        </p:txBody>
      </p:sp>
      <p:sp>
        <p:nvSpPr>
          <p:cNvPr id="24" name="Rectangle 23">
            <a:extLst>
              <a:ext uri="{FF2B5EF4-FFF2-40B4-BE49-F238E27FC236}">
                <a16:creationId xmlns:a16="http://schemas.microsoft.com/office/drawing/2014/main" id="{B16B93AA-996B-4A1A-80C9-27642440CCCE}"/>
              </a:ext>
            </a:extLst>
          </p:cNvPr>
          <p:cNvSpPr/>
          <p:nvPr/>
        </p:nvSpPr>
        <p:spPr>
          <a:xfrm>
            <a:off x="8742785" y="3946845"/>
            <a:ext cx="1091681" cy="247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BRIGHTNESS</a:t>
            </a:r>
            <a:endParaRPr lang="en-US" dirty="0"/>
          </a:p>
        </p:txBody>
      </p:sp>
      <p:sp>
        <p:nvSpPr>
          <p:cNvPr id="31" name="Oval 30">
            <a:extLst>
              <a:ext uri="{FF2B5EF4-FFF2-40B4-BE49-F238E27FC236}">
                <a16:creationId xmlns:a16="http://schemas.microsoft.com/office/drawing/2014/main" id="{3B2DF0BD-0E9D-45FB-8316-59F1DC4E4C93}"/>
              </a:ext>
            </a:extLst>
          </p:cNvPr>
          <p:cNvSpPr/>
          <p:nvPr/>
        </p:nvSpPr>
        <p:spPr>
          <a:xfrm>
            <a:off x="7685308" y="4632646"/>
            <a:ext cx="247265" cy="2472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8DEB415E-2831-4EAB-9718-DB0EC15AE484}"/>
              </a:ext>
            </a:extLst>
          </p:cNvPr>
          <p:cNvSpPr/>
          <p:nvPr/>
        </p:nvSpPr>
        <p:spPr>
          <a:xfrm>
            <a:off x="7902643" y="994350"/>
            <a:ext cx="1195103" cy="66808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dirty="0">
                <a:solidFill>
                  <a:schemeClr val="tx1"/>
                </a:solidFill>
              </a:rPr>
              <a:t>TEMP CALCULATION</a:t>
            </a:r>
            <a:endParaRPr lang="en-US" dirty="0">
              <a:solidFill>
                <a:schemeClr val="tx1"/>
              </a:solidFill>
            </a:endParaRPr>
          </a:p>
        </p:txBody>
      </p:sp>
      <p:cxnSp>
        <p:nvCxnSpPr>
          <p:cNvPr id="33" name="Straight Arrow Connector 32">
            <a:extLst>
              <a:ext uri="{FF2B5EF4-FFF2-40B4-BE49-F238E27FC236}">
                <a16:creationId xmlns:a16="http://schemas.microsoft.com/office/drawing/2014/main" id="{F032047D-48A5-436F-9DDC-9DE6D684B048}"/>
              </a:ext>
            </a:extLst>
          </p:cNvPr>
          <p:cNvCxnSpPr>
            <a:cxnSpLocks/>
            <a:stCxn id="32" idx="2"/>
            <a:endCxn id="4" idx="0"/>
          </p:cNvCxnSpPr>
          <p:nvPr/>
        </p:nvCxnSpPr>
        <p:spPr>
          <a:xfrm>
            <a:off x="8500195" y="1662438"/>
            <a:ext cx="0" cy="1083094"/>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D438CA5F-8C04-41A3-8CB4-D623C8210A77}"/>
              </a:ext>
            </a:extLst>
          </p:cNvPr>
          <p:cNvSpPr/>
          <p:nvPr/>
        </p:nvSpPr>
        <p:spPr>
          <a:xfrm>
            <a:off x="7959410" y="2035926"/>
            <a:ext cx="1091681" cy="247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TEXT</a:t>
            </a:r>
            <a:endParaRPr lang="en-US" dirty="0"/>
          </a:p>
        </p:txBody>
      </p:sp>
      <p:sp>
        <p:nvSpPr>
          <p:cNvPr id="39" name="TextBox 38">
            <a:extLst>
              <a:ext uri="{FF2B5EF4-FFF2-40B4-BE49-F238E27FC236}">
                <a16:creationId xmlns:a16="http://schemas.microsoft.com/office/drawing/2014/main" id="{17DFF154-223B-4CCB-8875-27788A961D82}"/>
              </a:ext>
            </a:extLst>
          </p:cNvPr>
          <p:cNvSpPr txBox="1"/>
          <p:nvPr/>
        </p:nvSpPr>
        <p:spPr>
          <a:xfrm>
            <a:off x="6503446" y="2990074"/>
            <a:ext cx="685799" cy="369332"/>
          </a:xfrm>
          <a:prstGeom prst="rect">
            <a:avLst/>
          </a:prstGeom>
          <a:noFill/>
        </p:spPr>
        <p:txBody>
          <a:bodyPr wrap="square" rtlCol="0">
            <a:spAutoFit/>
          </a:bodyPr>
          <a:lstStyle/>
          <a:p>
            <a:r>
              <a:rPr lang="en-US" dirty="0"/>
              <a:t>LCD</a:t>
            </a:r>
          </a:p>
        </p:txBody>
      </p:sp>
      <p:sp>
        <p:nvSpPr>
          <p:cNvPr id="40" name="Rectangle 39">
            <a:extLst>
              <a:ext uri="{FF2B5EF4-FFF2-40B4-BE49-F238E27FC236}">
                <a16:creationId xmlns:a16="http://schemas.microsoft.com/office/drawing/2014/main" id="{42975076-809F-4F98-80D6-812CB2BD1F40}"/>
              </a:ext>
            </a:extLst>
          </p:cNvPr>
          <p:cNvSpPr/>
          <p:nvPr/>
        </p:nvSpPr>
        <p:spPr>
          <a:xfrm>
            <a:off x="7189240" y="5649045"/>
            <a:ext cx="1240971" cy="4292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GROUND</a:t>
            </a:r>
          </a:p>
        </p:txBody>
      </p:sp>
      <p:cxnSp>
        <p:nvCxnSpPr>
          <p:cNvPr id="43" name="Straight Arrow Connector 42">
            <a:extLst>
              <a:ext uri="{FF2B5EF4-FFF2-40B4-BE49-F238E27FC236}">
                <a16:creationId xmlns:a16="http://schemas.microsoft.com/office/drawing/2014/main" id="{D2F59D06-F736-4072-80DD-312EEAFD5AFF}"/>
              </a:ext>
            </a:extLst>
          </p:cNvPr>
          <p:cNvCxnSpPr>
            <a:cxnSpLocks/>
            <a:stCxn id="40" idx="0"/>
          </p:cNvCxnSpPr>
          <p:nvPr/>
        </p:nvCxnSpPr>
        <p:spPr>
          <a:xfrm flipV="1">
            <a:off x="7809726" y="5008207"/>
            <a:ext cx="6991" cy="64083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64740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DE421-4A70-4DC6-B830-BAFD099CBD7D}"/>
              </a:ext>
            </a:extLst>
          </p:cNvPr>
          <p:cNvSpPr>
            <a:spLocks noGrp="1"/>
          </p:cNvSpPr>
          <p:nvPr>
            <p:ph type="title"/>
          </p:nvPr>
        </p:nvSpPr>
        <p:spPr/>
        <p:txBody>
          <a:bodyPr/>
          <a:lstStyle/>
          <a:p>
            <a:r>
              <a:rPr lang="en-US" dirty="0"/>
              <a:t>On/Off Buttons</a:t>
            </a:r>
          </a:p>
        </p:txBody>
      </p:sp>
      <p:sp>
        <p:nvSpPr>
          <p:cNvPr id="3" name="Content Placeholder 2">
            <a:extLst>
              <a:ext uri="{FF2B5EF4-FFF2-40B4-BE49-F238E27FC236}">
                <a16:creationId xmlns:a16="http://schemas.microsoft.com/office/drawing/2014/main" id="{237FAEE3-CFF6-44AB-9588-EE39089A2129}"/>
              </a:ext>
            </a:extLst>
          </p:cNvPr>
          <p:cNvSpPr>
            <a:spLocks noGrp="1"/>
          </p:cNvSpPr>
          <p:nvPr>
            <p:ph idx="1"/>
          </p:nvPr>
        </p:nvSpPr>
        <p:spPr>
          <a:xfrm>
            <a:off x="1066800" y="2103120"/>
            <a:ext cx="5029200" cy="3849624"/>
          </a:xfrm>
        </p:spPr>
        <p:txBody>
          <a:bodyPr>
            <a:normAutofit fontScale="92500" lnSpcReduction="20000"/>
          </a:bodyPr>
          <a:lstStyle/>
          <a:p>
            <a:r>
              <a:rPr lang="en-US" dirty="0"/>
              <a:t>On button</a:t>
            </a:r>
          </a:p>
          <a:p>
            <a:pPr lvl="1"/>
            <a:r>
              <a:rPr lang="en-US" dirty="0"/>
              <a:t>Starts program and thermistor readings </a:t>
            </a:r>
          </a:p>
          <a:p>
            <a:pPr lvl="1"/>
            <a:r>
              <a:rPr lang="en-US" dirty="0"/>
              <a:t>Turns green LED on</a:t>
            </a:r>
          </a:p>
          <a:p>
            <a:r>
              <a:rPr lang="en-US" dirty="0"/>
              <a:t>Off button</a:t>
            </a:r>
          </a:p>
          <a:p>
            <a:pPr lvl="1"/>
            <a:r>
              <a:rPr lang="en-US" dirty="0"/>
              <a:t>Terminates program and thermistor readings</a:t>
            </a:r>
          </a:p>
          <a:p>
            <a:pPr lvl="1"/>
            <a:r>
              <a:rPr lang="en-US" dirty="0"/>
              <a:t>Turns green LED off</a:t>
            </a:r>
          </a:p>
          <a:p>
            <a:pPr lvl="1"/>
            <a:r>
              <a:rPr lang="en-US" dirty="0"/>
              <a:t>Clears LCD</a:t>
            </a:r>
          </a:p>
          <a:p>
            <a:r>
              <a:rPr lang="en-US" dirty="0"/>
              <a:t>Pressing button sends signal to microcontroller for limited time</a:t>
            </a:r>
          </a:p>
          <a:p>
            <a:r>
              <a:rPr lang="en-US" dirty="0"/>
              <a:t>Each loop checks which buttons send signal</a:t>
            </a:r>
          </a:p>
          <a:p>
            <a:r>
              <a:rPr lang="en-US" dirty="0"/>
              <a:t>Risk:</a:t>
            </a:r>
          </a:p>
          <a:p>
            <a:pPr lvl="1"/>
            <a:r>
              <a:rPr lang="en-US" dirty="0"/>
              <a:t>Both buttons sending signals could cause problems</a:t>
            </a:r>
          </a:p>
          <a:p>
            <a:r>
              <a:rPr lang="en-US" dirty="0"/>
              <a:t>Mitigation:</a:t>
            </a:r>
          </a:p>
          <a:p>
            <a:pPr lvl="1"/>
            <a:r>
              <a:rPr lang="en-US" dirty="0"/>
              <a:t>Create a condition to do nothing once one of the buttons turns off</a:t>
            </a:r>
          </a:p>
          <a:p>
            <a:pPr lvl="1"/>
            <a:endParaRPr lang="en-US" dirty="0"/>
          </a:p>
        </p:txBody>
      </p:sp>
      <p:sp>
        <p:nvSpPr>
          <p:cNvPr id="36" name="Rectangle 35">
            <a:extLst>
              <a:ext uri="{FF2B5EF4-FFF2-40B4-BE49-F238E27FC236}">
                <a16:creationId xmlns:a16="http://schemas.microsoft.com/office/drawing/2014/main" id="{EBCE90EB-C990-41E6-8DF4-8FEC4AE59EB2}"/>
              </a:ext>
            </a:extLst>
          </p:cNvPr>
          <p:cNvSpPr/>
          <p:nvPr/>
        </p:nvSpPr>
        <p:spPr>
          <a:xfrm>
            <a:off x="7347860" y="4748908"/>
            <a:ext cx="1236303" cy="429208"/>
          </a:xfrm>
          <a:prstGeom prst="rect">
            <a:avLst/>
          </a:prstGeom>
          <a:ln w="1905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POWER</a:t>
            </a:r>
          </a:p>
        </p:txBody>
      </p:sp>
      <p:sp>
        <p:nvSpPr>
          <p:cNvPr id="37" name="Rectangle 36">
            <a:extLst>
              <a:ext uri="{FF2B5EF4-FFF2-40B4-BE49-F238E27FC236}">
                <a16:creationId xmlns:a16="http://schemas.microsoft.com/office/drawing/2014/main" id="{F2B502BC-8C39-4CA0-8FDE-CB62E9DFC9FD}"/>
              </a:ext>
            </a:extLst>
          </p:cNvPr>
          <p:cNvSpPr/>
          <p:nvPr/>
        </p:nvSpPr>
        <p:spPr>
          <a:xfrm>
            <a:off x="7343192" y="1584986"/>
            <a:ext cx="1240971" cy="429208"/>
          </a:xfrm>
          <a:prstGeom prst="rect">
            <a:avLst/>
          </a:prstGeom>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GROUND</a:t>
            </a:r>
          </a:p>
        </p:txBody>
      </p:sp>
      <p:sp>
        <p:nvSpPr>
          <p:cNvPr id="38" name="Oval 37">
            <a:extLst>
              <a:ext uri="{FF2B5EF4-FFF2-40B4-BE49-F238E27FC236}">
                <a16:creationId xmlns:a16="http://schemas.microsoft.com/office/drawing/2014/main" id="{C994AC75-2D07-46C0-84BA-1D7F4F488126}"/>
              </a:ext>
            </a:extLst>
          </p:cNvPr>
          <p:cNvSpPr/>
          <p:nvPr/>
        </p:nvSpPr>
        <p:spPr>
          <a:xfrm>
            <a:off x="8350898" y="3188176"/>
            <a:ext cx="625152" cy="625152"/>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ON</a:t>
            </a:r>
          </a:p>
        </p:txBody>
      </p:sp>
      <p:sp>
        <p:nvSpPr>
          <p:cNvPr id="39" name="Oval 38">
            <a:extLst>
              <a:ext uri="{FF2B5EF4-FFF2-40B4-BE49-F238E27FC236}">
                <a16:creationId xmlns:a16="http://schemas.microsoft.com/office/drawing/2014/main" id="{65A9870A-EFFA-455A-A9BF-480C7752E425}"/>
              </a:ext>
            </a:extLst>
          </p:cNvPr>
          <p:cNvSpPr/>
          <p:nvPr/>
        </p:nvSpPr>
        <p:spPr>
          <a:xfrm>
            <a:off x="6871998" y="3188176"/>
            <a:ext cx="625152" cy="625152"/>
          </a:xfrm>
          <a:prstGeom prst="ellipse">
            <a:avLst/>
          </a:prstGeom>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100" dirty="0"/>
              <a:t>OFF</a:t>
            </a:r>
          </a:p>
        </p:txBody>
      </p:sp>
      <p:cxnSp>
        <p:nvCxnSpPr>
          <p:cNvPr id="40" name="Straight Arrow Connector 39">
            <a:extLst>
              <a:ext uri="{FF2B5EF4-FFF2-40B4-BE49-F238E27FC236}">
                <a16:creationId xmlns:a16="http://schemas.microsoft.com/office/drawing/2014/main" id="{FD927AD7-BBBB-4215-B02B-139640E2F2A6}"/>
              </a:ext>
            </a:extLst>
          </p:cNvPr>
          <p:cNvCxnSpPr>
            <a:cxnSpLocks/>
            <a:stCxn id="36" idx="0"/>
            <a:endCxn id="39" idx="4"/>
          </p:cNvCxnSpPr>
          <p:nvPr/>
        </p:nvCxnSpPr>
        <p:spPr>
          <a:xfrm flipH="1" flipV="1">
            <a:off x="7184574" y="3813328"/>
            <a:ext cx="781438" cy="93558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0553D46-46E1-4131-B41F-72B006780B36}"/>
              </a:ext>
            </a:extLst>
          </p:cNvPr>
          <p:cNvCxnSpPr>
            <a:cxnSpLocks/>
            <a:stCxn id="36" idx="0"/>
            <a:endCxn id="38" idx="4"/>
          </p:cNvCxnSpPr>
          <p:nvPr/>
        </p:nvCxnSpPr>
        <p:spPr>
          <a:xfrm flipV="1">
            <a:off x="7966012" y="3813328"/>
            <a:ext cx="697462" cy="93558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D03849E-B6B7-475C-8AE4-C651B01B3EB8}"/>
              </a:ext>
            </a:extLst>
          </p:cNvPr>
          <p:cNvCxnSpPr>
            <a:cxnSpLocks/>
            <a:stCxn id="37" idx="2"/>
            <a:endCxn id="59" idx="0"/>
          </p:cNvCxnSpPr>
          <p:nvPr/>
        </p:nvCxnSpPr>
        <p:spPr>
          <a:xfrm flipH="1">
            <a:off x="7184574" y="2014194"/>
            <a:ext cx="779104" cy="37698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582D21A0-0985-4E57-9A53-BCD23FF776E3}"/>
              </a:ext>
            </a:extLst>
          </p:cNvPr>
          <p:cNvSpPr/>
          <p:nvPr/>
        </p:nvSpPr>
        <p:spPr>
          <a:xfrm>
            <a:off x="8588829" y="2385861"/>
            <a:ext cx="177276" cy="503853"/>
          </a:xfrm>
          <a:prstGeom prst="rect">
            <a:avLst/>
          </a:prstGeom>
          <a:solidFill>
            <a:schemeClr val="accent4">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48B20F40-77BC-4ED6-BE35-67D6699ED0B0}"/>
              </a:ext>
            </a:extLst>
          </p:cNvPr>
          <p:cNvSpPr txBox="1"/>
          <p:nvPr/>
        </p:nvSpPr>
        <p:spPr>
          <a:xfrm>
            <a:off x="7402278" y="2474385"/>
            <a:ext cx="1275189" cy="369332"/>
          </a:xfrm>
          <a:prstGeom prst="rect">
            <a:avLst/>
          </a:prstGeom>
          <a:noFill/>
        </p:spPr>
        <p:txBody>
          <a:bodyPr wrap="square" rtlCol="0">
            <a:spAutoFit/>
          </a:bodyPr>
          <a:lstStyle/>
          <a:p>
            <a:r>
              <a:rPr lang="en-US" dirty="0"/>
              <a:t>Resistors</a:t>
            </a:r>
          </a:p>
        </p:txBody>
      </p:sp>
      <p:sp>
        <p:nvSpPr>
          <p:cNvPr id="59" name="Rectangle 58">
            <a:extLst>
              <a:ext uri="{FF2B5EF4-FFF2-40B4-BE49-F238E27FC236}">
                <a16:creationId xmlns:a16="http://schemas.microsoft.com/office/drawing/2014/main" id="{0A22C812-7D8D-4872-950C-FE34E7317227}"/>
              </a:ext>
            </a:extLst>
          </p:cNvPr>
          <p:cNvSpPr/>
          <p:nvPr/>
        </p:nvSpPr>
        <p:spPr>
          <a:xfrm>
            <a:off x="7095936" y="2391183"/>
            <a:ext cx="177276" cy="503853"/>
          </a:xfrm>
          <a:prstGeom prst="rect">
            <a:avLst/>
          </a:prstGeom>
          <a:solidFill>
            <a:schemeClr val="accent4">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Arrow Connector 62">
            <a:extLst>
              <a:ext uri="{FF2B5EF4-FFF2-40B4-BE49-F238E27FC236}">
                <a16:creationId xmlns:a16="http://schemas.microsoft.com/office/drawing/2014/main" id="{10606B30-1F36-4D43-9DA6-A23B51720270}"/>
              </a:ext>
            </a:extLst>
          </p:cNvPr>
          <p:cNvCxnSpPr>
            <a:cxnSpLocks/>
            <a:stCxn id="37" idx="2"/>
            <a:endCxn id="57" idx="0"/>
          </p:cNvCxnSpPr>
          <p:nvPr/>
        </p:nvCxnSpPr>
        <p:spPr>
          <a:xfrm>
            <a:off x="7963678" y="2014194"/>
            <a:ext cx="713789" cy="37166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BAAC271-449F-4F35-A570-4ABA00DAC03D}"/>
              </a:ext>
            </a:extLst>
          </p:cNvPr>
          <p:cNvCxnSpPr>
            <a:cxnSpLocks/>
            <a:stCxn id="59" idx="2"/>
            <a:endCxn id="39" idx="0"/>
          </p:cNvCxnSpPr>
          <p:nvPr/>
        </p:nvCxnSpPr>
        <p:spPr>
          <a:xfrm>
            <a:off x="7184574" y="2895036"/>
            <a:ext cx="0" cy="29314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C6E9D298-7A99-44F2-8A59-FFA8BDA4CF09}"/>
              </a:ext>
            </a:extLst>
          </p:cNvPr>
          <p:cNvCxnSpPr>
            <a:cxnSpLocks/>
            <a:stCxn id="57" idx="2"/>
            <a:endCxn id="38" idx="0"/>
          </p:cNvCxnSpPr>
          <p:nvPr/>
        </p:nvCxnSpPr>
        <p:spPr>
          <a:xfrm flipH="1">
            <a:off x="8663474" y="2889714"/>
            <a:ext cx="13993" cy="298462"/>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A5873AE-C492-4793-BD1E-2FBC27E994C2}"/>
              </a:ext>
            </a:extLst>
          </p:cNvPr>
          <p:cNvCxnSpPr>
            <a:cxnSpLocks/>
            <a:stCxn id="75" idx="0"/>
            <a:endCxn id="74" idx="0"/>
          </p:cNvCxnSpPr>
          <p:nvPr/>
        </p:nvCxnSpPr>
        <p:spPr>
          <a:xfrm>
            <a:off x="9598082" y="1806029"/>
            <a:ext cx="373225" cy="6300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9500E867-B697-47AB-B54E-7182C5FF306B}"/>
              </a:ext>
            </a:extLst>
          </p:cNvPr>
          <p:cNvSpPr/>
          <p:nvPr/>
        </p:nvSpPr>
        <p:spPr>
          <a:xfrm>
            <a:off x="9860891" y="2436046"/>
            <a:ext cx="220831" cy="438539"/>
          </a:xfrm>
          <a:prstGeom prst="rect">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67D93617-1EBF-48BA-8A6D-AAFDBA00C06B}"/>
              </a:ext>
            </a:extLst>
          </p:cNvPr>
          <p:cNvSpPr/>
          <p:nvPr/>
        </p:nvSpPr>
        <p:spPr>
          <a:xfrm rot="5400000">
            <a:off x="9257517" y="1554102"/>
            <a:ext cx="177276" cy="503853"/>
          </a:xfrm>
          <a:prstGeom prst="rect">
            <a:avLst/>
          </a:prstGeom>
          <a:solidFill>
            <a:schemeClr val="accent4">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Arrow Connector 76">
            <a:extLst>
              <a:ext uri="{FF2B5EF4-FFF2-40B4-BE49-F238E27FC236}">
                <a16:creationId xmlns:a16="http://schemas.microsoft.com/office/drawing/2014/main" id="{EE9AFB3D-6EC4-4A54-90E8-EAF275F3F250}"/>
              </a:ext>
            </a:extLst>
          </p:cNvPr>
          <p:cNvCxnSpPr>
            <a:cxnSpLocks/>
            <a:stCxn id="37" idx="3"/>
            <a:endCxn id="75" idx="2"/>
          </p:cNvCxnSpPr>
          <p:nvPr/>
        </p:nvCxnSpPr>
        <p:spPr>
          <a:xfrm>
            <a:off x="8584163" y="1799590"/>
            <a:ext cx="510066" cy="643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4766B6F9-0FD0-4C64-8DC3-8E51BDB7D366}"/>
              </a:ext>
            </a:extLst>
          </p:cNvPr>
          <p:cNvSpPr txBox="1"/>
          <p:nvPr/>
        </p:nvSpPr>
        <p:spPr>
          <a:xfrm>
            <a:off x="7430270" y="3316476"/>
            <a:ext cx="1275189" cy="369332"/>
          </a:xfrm>
          <a:prstGeom prst="rect">
            <a:avLst/>
          </a:prstGeom>
          <a:noFill/>
        </p:spPr>
        <p:txBody>
          <a:bodyPr wrap="square" rtlCol="0">
            <a:spAutoFit/>
          </a:bodyPr>
          <a:lstStyle/>
          <a:p>
            <a:r>
              <a:rPr lang="en-US" dirty="0"/>
              <a:t>Buttons</a:t>
            </a:r>
          </a:p>
        </p:txBody>
      </p:sp>
      <p:sp>
        <p:nvSpPr>
          <p:cNvPr id="89" name="Rectangle 88">
            <a:extLst>
              <a:ext uri="{FF2B5EF4-FFF2-40B4-BE49-F238E27FC236}">
                <a16:creationId xmlns:a16="http://schemas.microsoft.com/office/drawing/2014/main" id="{C9B8D821-A760-45B6-A226-38E266E6CC52}"/>
              </a:ext>
            </a:extLst>
          </p:cNvPr>
          <p:cNvSpPr/>
          <p:nvPr/>
        </p:nvSpPr>
        <p:spPr>
          <a:xfrm>
            <a:off x="9971306" y="4035386"/>
            <a:ext cx="1356057" cy="668088"/>
          </a:xfrm>
          <a:prstGeom prst="rect">
            <a:avLst/>
          </a:prstGeom>
          <a:ln w="190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dirty="0">
                <a:solidFill>
                  <a:schemeClr val="tx1"/>
                </a:solidFill>
              </a:rPr>
              <a:t>DIGITAL SIGNAL PROCESSING</a:t>
            </a:r>
            <a:endParaRPr lang="en-US" dirty="0">
              <a:solidFill>
                <a:schemeClr val="tx1"/>
              </a:solidFill>
            </a:endParaRPr>
          </a:p>
        </p:txBody>
      </p:sp>
      <p:cxnSp>
        <p:nvCxnSpPr>
          <p:cNvPr id="90" name="Straight Arrow Connector 89">
            <a:extLst>
              <a:ext uri="{FF2B5EF4-FFF2-40B4-BE49-F238E27FC236}">
                <a16:creationId xmlns:a16="http://schemas.microsoft.com/office/drawing/2014/main" id="{3666DC90-3D5F-43DE-A175-92DD04D56FDB}"/>
              </a:ext>
            </a:extLst>
          </p:cNvPr>
          <p:cNvCxnSpPr>
            <a:cxnSpLocks/>
            <a:stCxn id="39" idx="5"/>
          </p:cNvCxnSpPr>
          <p:nvPr/>
        </p:nvCxnSpPr>
        <p:spPr>
          <a:xfrm>
            <a:off x="7405599" y="3721777"/>
            <a:ext cx="2565707" cy="841396"/>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64276460-F72A-4DE0-BD17-A9956B1048BD}"/>
              </a:ext>
            </a:extLst>
          </p:cNvPr>
          <p:cNvCxnSpPr>
            <a:cxnSpLocks/>
            <a:stCxn id="38" idx="5"/>
          </p:cNvCxnSpPr>
          <p:nvPr/>
        </p:nvCxnSpPr>
        <p:spPr>
          <a:xfrm>
            <a:off x="8884499" y="3721777"/>
            <a:ext cx="1086807" cy="53495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9623BD36-7545-47F2-BA5C-5D48EFA3839E}"/>
              </a:ext>
            </a:extLst>
          </p:cNvPr>
          <p:cNvCxnSpPr>
            <a:cxnSpLocks/>
            <a:stCxn id="89" idx="0"/>
            <a:endCxn id="74" idx="2"/>
          </p:cNvCxnSpPr>
          <p:nvPr/>
        </p:nvCxnSpPr>
        <p:spPr>
          <a:xfrm flipH="1" flipV="1">
            <a:off x="9971307" y="2874585"/>
            <a:ext cx="678028" cy="1160801"/>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66970FB7-E12C-4F03-B10F-79E4D86F099B}"/>
              </a:ext>
            </a:extLst>
          </p:cNvPr>
          <p:cNvSpPr txBox="1"/>
          <p:nvPr/>
        </p:nvSpPr>
        <p:spPr>
          <a:xfrm>
            <a:off x="10115932" y="2475376"/>
            <a:ext cx="660925" cy="369332"/>
          </a:xfrm>
          <a:prstGeom prst="rect">
            <a:avLst/>
          </a:prstGeom>
          <a:noFill/>
        </p:spPr>
        <p:txBody>
          <a:bodyPr wrap="square" rtlCol="0">
            <a:spAutoFit/>
          </a:bodyPr>
          <a:lstStyle/>
          <a:p>
            <a:r>
              <a:rPr lang="en-US" dirty="0"/>
              <a:t>LED</a:t>
            </a:r>
          </a:p>
        </p:txBody>
      </p:sp>
    </p:spTree>
    <p:extLst>
      <p:ext uri="{BB962C8B-B14F-4D97-AF65-F5344CB8AC3E}">
        <p14:creationId xmlns:p14="http://schemas.microsoft.com/office/powerpoint/2010/main" val="3318777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30D2B-72E2-4959-827D-86F3D7F8022D}"/>
              </a:ext>
            </a:extLst>
          </p:cNvPr>
          <p:cNvSpPr>
            <a:spLocks noGrp="1"/>
          </p:cNvSpPr>
          <p:nvPr>
            <p:ph type="title"/>
          </p:nvPr>
        </p:nvSpPr>
        <p:spPr/>
        <p:txBody>
          <a:bodyPr/>
          <a:lstStyle/>
          <a:p>
            <a:r>
              <a:rPr lang="en-US" dirty="0"/>
              <a:t>Thermistor Voltage Divider</a:t>
            </a:r>
          </a:p>
        </p:txBody>
      </p:sp>
      <p:sp>
        <p:nvSpPr>
          <p:cNvPr id="3" name="Content Placeholder 2">
            <a:extLst>
              <a:ext uri="{FF2B5EF4-FFF2-40B4-BE49-F238E27FC236}">
                <a16:creationId xmlns:a16="http://schemas.microsoft.com/office/drawing/2014/main" id="{24EEC4A1-EFDE-4D2F-B892-CBCCB388609B}"/>
              </a:ext>
            </a:extLst>
          </p:cNvPr>
          <p:cNvSpPr>
            <a:spLocks noGrp="1"/>
          </p:cNvSpPr>
          <p:nvPr>
            <p:ph idx="1"/>
          </p:nvPr>
        </p:nvSpPr>
        <p:spPr>
          <a:xfrm>
            <a:off x="1066800" y="2103120"/>
            <a:ext cx="5029200" cy="3849624"/>
          </a:xfrm>
        </p:spPr>
        <p:txBody>
          <a:bodyPr>
            <a:normAutofit fontScale="92500" lnSpcReduction="10000"/>
          </a:bodyPr>
          <a:lstStyle/>
          <a:p>
            <a:r>
              <a:rPr lang="en-US" dirty="0"/>
              <a:t>Produces Output Voltage dependent on thermistor resistance</a:t>
            </a:r>
          </a:p>
          <a:p>
            <a:r>
              <a:rPr lang="en-US" dirty="0"/>
              <a:t>Arduino program to calculate thermistor resistance </a:t>
            </a:r>
          </a:p>
          <a:p>
            <a:r>
              <a:rPr lang="en-US" dirty="0"/>
              <a:t>Uses 10kOhm resistor in series with thermistor</a:t>
            </a:r>
          </a:p>
          <a:p>
            <a:r>
              <a:rPr lang="en-US" dirty="0"/>
              <a:t>5V input voltage</a:t>
            </a:r>
          </a:p>
          <a:p>
            <a:r>
              <a:rPr lang="en-US" dirty="0"/>
              <a:t>Analog signal</a:t>
            </a:r>
          </a:p>
          <a:p>
            <a:r>
              <a:rPr lang="en-US" dirty="0"/>
              <a:t>Risk:</a:t>
            </a:r>
          </a:p>
          <a:p>
            <a:pPr lvl="1"/>
            <a:r>
              <a:rPr lang="en-US" dirty="0"/>
              <a:t>Using a resistor with resistance not close to nominal thermistor resistance may result in poor outputs/damage to thermistor</a:t>
            </a:r>
          </a:p>
          <a:p>
            <a:r>
              <a:rPr lang="en-US" dirty="0"/>
              <a:t>Mitigation:</a:t>
            </a:r>
          </a:p>
          <a:p>
            <a:pPr lvl="1"/>
            <a:r>
              <a:rPr lang="en-US" dirty="0"/>
              <a:t>Use simple Voltage Divider to determine nominal resistance of thermistor first, then choose resistor accordingly before performing experiments at elevated/lowered temperatures</a:t>
            </a:r>
          </a:p>
          <a:p>
            <a:endParaRPr lang="en-US" dirty="0"/>
          </a:p>
        </p:txBody>
      </p:sp>
      <p:sp>
        <p:nvSpPr>
          <p:cNvPr id="22" name="TextBox 21">
            <a:extLst>
              <a:ext uri="{FF2B5EF4-FFF2-40B4-BE49-F238E27FC236}">
                <a16:creationId xmlns:a16="http://schemas.microsoft.com/office/drawing/2014/main" id="{4ECDEB94-6DB2-471F-A397-9460F29997AA}"/>
              </a:ext>
            </a:extLst>
          </p:cNvPr>
          <p:cNvSpPr txBox="1"/>
          <p:nvPr/>
        </p:nvSpPr>
        <p:spPr>
          <a:xfrm>
            <a:off x="7428725" y="2955962"/>
            <a:ext cx="1275189" cy="369332"/>
          </a:xfrm>
          <a:prstGeom prst="rect">
            <a:avLst/>
          </a:prstGeom>
          <a:noFill/>
        </p:spPr>
        <p:txBody>
          <a:bodyPr wrap="square" rtlCol="0">
            <a:spAutoFit/>
          </a:bodyPr>
          <a:lstStyle/>
          <a:p>
            <a:r>
              <a:rPr lang="en-US" dirty="0"/>
              <a:t>Resistor</a:t>
            </a:r>
          </a:p>
        </p:txBody>
      </p:sp>
      <p:sp>
        <p:nvSpPr>
          <p:cNvPr id="23" name="Rectangle 22">
            <a:extLst>
              <a:ext uri="{FF2B5EF4-FFF2-40B4-BE49-F238E27FC236}">
                <a16:creationId xmlns:a16="http://schemas.microsoft.com/office/drawing/2014/main" id="{AE96F568-555F-4EA4-A576-DBB6777AE420}"/>
              </a:ext>
            </a:extLst>
          </p:cNvPr>
          <p:cNvSpPr/>
          <p:nvPr/>
        </p:nvSpPr>
        <p:spPr>
          <a:xfrm>
            <a:off x="8445767" y="2907383"/>
            <a:ext cx="177276" cy="503853"/>
          </a:xfrm>
          <a:prstGeom prst="rect">
            <a:avLst/>
          </a:prstGeom>
          <a:solidFill>
            <a:schemeClr val="accent4">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8158D3-4724-480B-A6D8-99DD9B067B1F}"/>
              </a:ext>
            </a:extLst>
          </p:cNvPr>
          <p:cNvSpPr/>
          <p:nvPr/>
        </p:nvSpPr>
        <p:spPr>
          <a:xfrm>
            <a:off x="7534469" y="4074928"/>
            <a:ext cx="1275188"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THERMISTOR</a:t>
            </a:r>
          </a:p>
        </p:txBody>
      </p:sp>
      <p:sp>
        <p:nvSpPr>
          <p:cNvPr id="25" name="Rectangle 24">
            <a:extLst>
              <a:ext uri="{FF2B5EF4-FFF2-40B4-BE49-F238E27FC236}">
                <a16:creationId xmlns:a16="http://schemas.microsoft.com/office/drawing/2014/main" id="{818A9B42-13CC-42A5-B373-D0D1ED624F1B}"/>
              </a:ext>
            </a:extLst>
          </p:cNvPr>
          <p:cNvSpPr/>
          <p:nvPr/>
        </p:nvSpPr>
        <p:spPr>
          <a:xfrm>
            <a:off x="7357193" y="5568971"/>
            <a:ext cx="1236303" cy="429208"/>
          </a:xfrm>
          <a:prstGeom prst="rect">
            <a:avLst/>
          </a:prstGeom>
          <a:ln w="1905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POWER</a:t>
            </a:r>
          </a:p>
        </p:txBody>
      </p:sp>
      <p:cxnSp>
        <p:nvCxnSpPr>
          <p:cNvPr id="26" name="Straight Arrow Connector 25">
            <a:extLst>
              <a:ext uri="{FF2B5EF4-FFF2-40B4-BE49-F238E27FC236}">
                <a16:creationId xmlns:a16="http://schemas.microsoft.com/office/drawing/2014/main" id="{4C7AE432-4D91-411C-AF8A-A7A3491A5E19}"/>
              </a:ext>
            </a:extLst>
          </p:cNvPr>
          <p:cNvCxnSpPr>
            <a:cxnSpLocks/>
            <a:stCxn id="25" idx="0"/>
          </p:cNvCxnSpPr>
          <p:nvPr/>
        </p:nvCxnSpPr>
        <p:spPr>
          <a:xfrm flipH="1" flipV="1">
            <a:off x="7975344" y="4444260"/>
            <a:ext cx="1" cy="1124711"/>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6FEE5AD-AF49-4100-84D5-DB245650D688}"/>
              </a:ext>
            </a:extLst>
          </p:cNvPr>
          <p:cNvCxnSpPr>
            <a:cxnSpLocks/>
          </p:cNvCxnSpPr>
          <p:nvPr/>
        </p:nvCxnSpPr>
        <p:spPr>
          <a:xfrm flipH="1" flipV="1">
            <a:off x="8534405" y="3415824"/>
            <a:ext cx="1" cy="675992"/>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A7B3E00-49B6-4B53-9528-02C8510BA356}"/>
              </a:ext>
            </a:extLst>
          </p:cNvPr>
          <p:cNvCxnSpPr>
            <a:cxnSpLocks/>
          </p:cNvCxnSpPr>
          <p:nvPr/>
        </p:nvCxnSpPr>
        <p:spPr>
          <a:xfrm flipH="1" flipV="1">
            <a:off x="8534405" y="2234058"/>
            <a:ext cx="1" cy="675992"/>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C4EAD96A-9B6E-480D-8D46-9BC0BF625131}"/>
              </a:ext>
            </a:extLst>
          </p:cNvPr>
          <p:cNvSpPr/>
          <p:nvPr/>
        </p:nvSpPr>
        <p:spPr>
          <a:xfrm>
            <a:off x="7913919" y="1800262"/>
            <a:ext cx="1240971" cy="429208"/>
          </a:xfrm>
          <a:prstGeom prst="rect">
            <a:avLst/>
          </a:prstGeom>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GROUND</a:t>
            </a:r>
          </a:p>
        </p:txBody>
      </p:sp>
      <p:sp>
        <p:nvSpPr>
          <p:cNvPr id="32" name="Rectangle 31">
            <a:extLst>
              <a:ext uri="{FF2B5EF4-FFF2-40B4-BE49-F238E27FC236}">
                <a16:creationId xmlns:a16="http://schemas.microsoft.com/office/drawing/2014/main" id="{928D5CAB-2B04-4B52-9DB4-8529F7073884}"/>
              </a:ext>
            </a:extLst>
          </p:cNvPr>
          <p:cNvSpPr/>
          <p:nvPr/>
        </p:nvSpPr>
        <p:spPr>
          <a:xfrm>
            <a:off x="9961315" y="2287874"/>
            <a:ext cx="1425140" cy="668088"/>
          </a:xfrm>
          <a:prstGeom prst="rect">
            <a:avLst/>
          </a:prstGeom>
          <a:ln w="190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dirty="0">
                <a:solidFill>
                  <a:schemeClr val="tx1"/>
                </a:solidFill>
              </a:rPr>
              <a:t>ANALOG SIGNAL PROCESSING</a:t>
            </a:r>
            <a:endParaRPr lang="en-US" dirty="0">
              <a:solidFill>
                <a:schemeClr val="tx1"/>
              </a:solidFill>
            </a:endParaRPr>
          </a:p>
        </p:txBody>
      </p:sp>
      <p:cxnSp>
        <p:nvCxnSpPr>
          <p:cNvPr id="33" name="Straight Arrow Connector 32">
            <a:extLst>
              <a:ext uri="{FF2B5EF4-FFF2-40B4-BE49-F238E27FC236}">
                <a16:creationId xmlns:a16="http://schemas.microsoft.com/office/drawing/2014/main" id="{03C36780-0C7B-4305-BD7E-508EE2C70C1A}"/>
              </a:ext>
            </a:extLst>
          </p:cNvPr>
          <p:cNvCxnSpPr>
            <a:cxnSpLocks/>
            <a:endCxn id="32" idx="1"/>
          </p:cNvCxnSpPr>
          <p:nvPr/>
        </p:nvCxnSpPr>
        <p:spPr>
          <a:xfrm>
            <a:off x="8534405" y="2621918"/>
            <a:ext cx="1426910"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0F91E40-D1A6-410F-A9DB-4BE81757E1E6}"/>
                  </a:ext>
                </a:extLst>
              </p:cNvPr>
              <p:cNvSpPr txBox="1"/>
              <p:nvPr/>
            </p:nvSpPr>
            <p:spPr>
              <a:xfrm>
                <a:off x="8032892" y="4819354"/>
                <a:ext cx="5015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𝑖𝑛</m:t>
                          </m:r>
                        </m:sub>
                      </m:sSub>
                    </m:oMath>
                  </m:oMathPara>
                </a14:m>
                <a:endParaRPr lang="en-US" dirty="0"/>
              </a:p>
            </p:txBody>
          </p:sp>
        </mc:Choice>
        <mc:Fallback xmlns="">
          <p:sp>
            <p:nvSpPr>
              <p:cNvPr id="40" name="TextBox 39">
                <a:extLst>
                  <a:ext uri="{FF2B5EF4-FFF2-40B4-BE49-F238E27FC236}">
                    <a16:creationId xmlns:a16="http://schemas.microsoft.com/office/drawing/2014/main" id="{30F91E40-D1A6-410F-A9DB-4BE81757E1E6}"/>
                  </a:ext>
                </a:extLst>
              </p:cNvPr>
              <p:cNvSpPr txBox="1">
                <a:spLocks noRot="1" noChangeAspect="1" noMove="1" noResize="1" noEditPoints="1" noAdjustHandles="1" noChangeArrowheads="1" noChangeShapeType="1" noTextEdit="1"/>
              </p:cNvSpPr>
              <p:nvPr/>
            </p:nvSpPr>
            <p:spPr>
              <a:xfrm>
                <a:off x="8032892" y="4819354"/>
                <a:ext cx="501514" cy="369332"/>
              </a:xfrm>
              <a:prstGeom prst="rect">
                <a:avLst/>
              </a:prstGeom>
              <a:blipFill>
                <a:blip r:embed="rId2"/>
                <a:stretch>
                  <a:fillRect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F0D53DF-7C77-4F9B-9DFE-7C961442ACE4}"/>
                  </a:ext>
                </a:extLst>
              </p:cNvPr>
              <p:cNvSpPr txBox="1"/>
              <p:nvPr/>
            </p:nvSpPr>
            <p:spPr>
              <a:xfrm>
                <a:off x="9060091" y="2644612"/>
                <a:ext cx="5015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𝑜𝑢𝑡</m:t>
                          </m:r>
                        </m:sub>
                      </m:sSub>
                    </m:oMath>
                  </m:oMathPara>
                </a14:m>
                <a:endParaRPr lang="en-US" dirty="0"/>
              </a:p>
            </p:txBody>
          </p:sp>
        </mc:Choice>
        <mc:Fallback xmlns="">
          <p:sp>
            <p:nvSpPr>
              <p:cNvPr id="41" name="TextBox 40">
                <a:extLst>
                  <a:ext uri="{FF2B5EF4-FFF2-40B4-BE49-F238E27FC236}">
                    <a16:creationId xmlns:a16="http://schemas.microsoft.com/office/drawing/2014/main" id="{9F0D53DF-7C77-4F9B-9DFE-7C961442ACE4}"/>
                  </a:ext>
                </a:extLst>
              </p:cNvPr>
              <p:cNvSpPr txBox="1">
                <a:spLocks noRot="1" noChangeAspect="1" noMove="1" noResize="1" noEditPoints="1" noAdjustHandles="1" noChangeArrowheads="1" noChangeShapeType="1" noTextEdit="1"/>
              </p:cNvSpPr>
              <p:nvPr/>
            </p:nvSpPr>
            <p:spPr>
              <a:xfrm>
                <a:off x="9060091" y="2644612"/>
                <a:ext cx="501514" cy="369332"/>
              </a:xfrm>
              <a:prstGeom prst="rect">
                <a:avLst/>
              </a:prstGeom>
              <a:blipFill>
                <a:blip r:embed="rId3"/>
                <a:stretch>
                  <a:fillRect r="-7229" b="-1667"/>
                </a:stretch>
              </a:blipFill>
            </p:spPr>
            <p:txBody>
              <a:bodyPr/>
              <a:lstStyle/>
              <a:p>
                <a:r>
                  <a:rPr lang="en-US">
                    <a:noFill/>
                  </a:rPr>
                  <a:t> </a:t>
                </a:r>
              </a:p>
            </p:txBody>
          </p:sp>
        </mc:Fallback>
      </mc:AlternateContent>
    </p:spTree>
    <p:extLst>
      <p:ext uri="{BB962C8B-B14F-4D97-AF65-F5344CB8AC3E}">
        <p14:creationId xmlns:p14="http://schemas.microsoft.com/office/powerpoint/2010/main" val="28376403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DF518-F683-4632-AD1B-DF857CE8620A}"/>
              </a:ext>
            </a:extLst>
          </p:cNvPr>
          <p:cNvSpPr>
            <a:spLocks noGrp="1"/>
          </p:cNvSpPr>
          <p:nvPr>
            <p:ph type="title"/>
          </p:nvPr>
        </p:nvSpPr>
        <p:spPr/>
        <p:txBody>
          <a:bodyPr/>
          <a:lstStyle/>
          <a:p>
            <a:r>
              <a:rPr lang="en-US" dirty="0"/>
              <a:t>Steady State Criterion</a:t>
            </a:r>
          </a:p>
        </p:txBody>
      </p:sp>
      <p:sp>
        <p:nvSpPr>
          <p:cNvPr id="3" name="Content Placeholder 2">
            <a:extLst>
              <a:ext uri="{FF2B5EF4-FFF2-40B4-BE49-F238E27FC236}">
                <a16:creationId xmlns:a16="http://schemas.microsoft.com/office/drawing/2014/main" id="{D87FC569-060B-4834-A930-C44500C6E038}"/>
              </a:ext>
            </a:extLst>
          </p:cNvPr>
          <p:cNvSpPr>
            <a:spLocks noGrp="1"/>
          </p:cNvSpPr>
          <p:nvPr>
            <p:ph idx="1"/>
          </p:nvPr>
        </p:nvSpPr>
        <p:spPr>
          <a:xfrm>
            <a:off x="1066800" y="2103120"/>
            <a:ext cx="5029200" cy="3849624"/>
          </a:xfrm>
        </p:spPr>
        <p:txBody>
          <a:bodyPr/>
          <a:lstStyle/>
          <a:p>
            <a:r>
              <a:rPr lang="en-US" dirty="0"/>
              <a:t>Program stores 5 most recent temperatures</a:t>
            </a:r>
          </a:p>
          <a:p>
            <a:r>
              <a:rPr lang="en-US" dirty="0"/>
              <a:t>Nested for loop to determine variance in values</a:t>
            </a:r>
          </a:p>
          <a:p>
            <a:r>
              <a:rPr lang="en-US" dirty="0"/>
              <a:t>If all values are within 0.1 Celsius, condition is met</a:t>
            </a:r>
          </a:p>
          <a:p>
            <a:r>
              <a:rPr lang="en-US" dirty="0"/>
              <a:t>Blue LED indicates SS</a:t>
            </a:r>
          </a:p>
          <a:p>
            <a:r>
              <a:rPr lang="en-US" dirty="0"/>
              <a:t>Risk:</a:t>
            </a:r>
          </a:p>
          <a:p>
            <a:pPr lvl="1"/>
            <a:r>
              <a:rPr lang="en-US" dirty="0"/>
              <a:t>Sampling rate will change how often steady state is checked</a:t>
            </a:r>
          </a:p>
          <a:p>
            <a:r>
              <a:rPr lang="en-US" dirty="0"/>
              <a:t>Mitigation:</a:t>
            </a:r>
          </a:p>
          <a:p>
            <a:pPr lvl="1"/>
            <a:r>
              <a:rPr lang="en-US" dirty="0"/>
              <a:t>Specify the sampling rate for steady-state check to be constant regardless of input. </a:t>
            </a:r>
          </a:p>
          <a:p>
            <a:endParaRPr lang="en-US" dirty="0"/>
          </a:p>
          <a:p>
            <a:endParaRPr lang="en-US" dirty="0"/>
          </a:p>
        </p:txBody>
      </p:sp>
      <p:sp>
        <p:nvSpPr>
          <p:cNvPr id="4" name="Rectangle 3">
            <a:extLst>
              <a:ext uri="{FF2B5EF4-FFF2-40B4-BE49-F238E27FC236}">
                <a16:creationId xmlns:a16="http://schemas.microsoft.com/office/drawing/2014/main" id="{E01483AA-D8EE-42C4-BC15-38C7ACAFCD35}"/>
              </a:ext>
            </a:extLst>
          </p:cNvPr>
          <p:cNvSpPr/>
          <p:nvPr/>
        </p:nvSpPr>
        <p:spPr>
          <a:xfrm>
            <a:off x="9148320" y="2548164"/>
            <a:ext cx="220831" cy="43853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108CE80-78E6-47D9-8FF7-953B88011B82}"/>
              </a:ext>
            </a:extLst>
          </p:cNvPr>
          <p:cNvSpPr txBox="1"/>
          <p:nvPr/>
        </p:nvSpPr>
        <p:spPr>
          <a:xfrm>
            <a:off x="9514125" y="2582768"/>
            <a:ext cx="660925" cy="369332"/>
          </a:xfrm>
          <a:prstGeom prst="rect">
            <a:avLst/>
          </a:prstGeom>
          <a:noFill/>
        </p:spPr>
        <p:txBody>
          <a:bodyPr wrap="square" rtlCol="0">
            <a:spAutoFit/>
          </a:bodyPr>
          <a:lstStyle/>
          <a:p>
            <a:r>
              <a:rPr lang="en-US" dirty="0"/>
              <a:t>LED</a:t>
            </a:r>
          </a:p>
        </p:txBody>
      </p:sp>
      <p:sp>
        <p:nvSpPr>
          <p:cNvPr id="6" name="TextBox 5">
            <a:extLst>
              <a:ext uri="{FF2B5EF4-FFF2-40B4-BE49-F238E27FC236}">
                <a16:creationId xmlns:a16="http://schemas.microsoft.com/office/drawing/2014/main" id="{D854BD2A-9DCD-4182-AC26-EF08EC403067}"/>
              </a:ext>
            </a:extLst>
          </p:cNvPr>
          <p:cNvSpPr txBox="1"/>
          <p:nvPr/>
        </p:nvSpPr>
        <p:spPr>
          <a:xfrm>
            <a:off x="8093962" y="3613627"/>
            <a:ext cx="1275189" cy="369332"/>
          </a:xfrm>
          <a:prstGeom prst="rect">
            <a:avLst/>
          </a:prstGeom>
          <a:noFill/>
        </p:spPr>
        <p:txBody>
          <a:bodyPr wrap="square" rtlCol="0">
            <a:spAutoFit/>
          </a:bodyPr>
          <a:lstStyle/>
          <a:p>
            <a:r>
              <a:rPr lang="en-US" dirty="0"/>
              <a:t>Resistor</a:t>
            </a:r>
          </a:p>
        </p:txBody>
      </p:sp>
      <p:sp>
        <p:nvSpPr>
          <p:cNvPr id="7" name="Rectangle 6">
            <a:extLst>
              <a:ext uri="{FF2B5EF4-FFF2-40B4-BE49-F238E27FC236}">
                <a16:creationId xmlns:a16="http://schemas.microsoft.com/office/drawing/2014/main" id="{F4E18DBB-EBD6-4C86-9ED9-71F9CD2D916C}"/>
              </a:ext>
            </a:extLst>
          </p:cNvPr>
          <p:cNvSpPr/>
          <p:nvPr/>
        </p:nvSpPr>
        <p:spPr>
          <a:xfrm>
            <a:off x="9170098" y="3546367"/>
            <a:ext cx="177276" cy="503853"/>
          </a:xfrm>
          <a:prstGeom prst="rect">
            <a:avLst/>
          </a:prstGeom>
          <a:solidFill>
            <a:schemeClr val="accent4">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912D0C1-EF8F-43AB-AA86-FC83ED159F2F}"/>
              </a:ext>
            </a:extLst>
          </p:cNvPr>
          <p:cNvSpPr/>
          <p:nvPr/>
        </p:nvSpPr>
        <p:spPr>
          <a:xfrm>
            <a:off x="8546166" y="1222988"/>
            <a:ext cx="1425140" cy="668088"/>
          </a:xfrm>
          <a:prstGeom prst="rect">
            <a:avLst/>
          </a:prstGeom>
          <a:ln w="190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dirty="0">
                <a:solidFill>
                  <a:schemeClr val="tx1"/>
                </a:solidFill>
              </a:rPr>
              <a:t>DIGITAL SIGNAL PROCESSING</a:t>
            </a:r>
            <a:endParaRPr lang="en-US" dirty="0">
              <a:solidFill>
                <a:schemeClr val="tx1"/>
              </a:solidFill>
            </a:endParaRPr>
          </a:p>
        </p:txBody>
      </p:sp>
      <p:sp>
        <p:nvSpPr>
          <p:cNvPr id="9" name="Rectangle 8">
            <a:extLst>
              <a:ext uri="{FF2B5EF4-FFF2-40B4-BE49-F238E27FC236}">
                <a16:creationId xmlns:a16="http://schemas.microsoft.com/office/drawing/2014/main" id="{A8890B2C-FD71-481E-A44E-286EB01BC314}"/>
              </a:ext>
            </a:extLst>
          </p:cNvPr>
          <p:cNvSpPr/>
          <p:nvPr/>
        </p:nvSpPr>
        <p:spPr>
          <a:xfrm>
            <a:off x="8638249" y="4609883"/>
            <a:ext cx="1240971" cy="429208"/>
          </a:xfrm>
          <a:prstGeom prst="rect">
            <a:avLst/>
          </a:prstGeom>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GROUND</a:t>
            </a:r>
          </a:p>
        </p:txBody>
      </p:sp>
      <p:cxnSp>
        <p:nvCxnSpPr>
          <p:cNvPr id="10" name="Straight Arrow Connector 9">
            <a:extLst>
              <a:ext uri="{FF2B5EF4-FFF2-40B4-BE49-F238E27FC236}">
                <a16:creationId xmlns:a16="http://schemas.microsoft.com/office/drawing/2014/main" id="{E815AFBE-B7FB-4653-A677-1329F844C088}"/>
              </a:ext>
            </a:extLst>
          </p:cNvPr>
          <p:cNvCxnSpPr>
            <a:cxnSpLocks/>
            <a:stCxn id="9" idx="0"/>
            <a:endCxn id="7" idx="2"/>
          </p:cNvCxnSpPr>
          <p:nvPr/>
        </p:nvCxnSpPr>
        <p:spPr>
          <a:xfrm flipV="1">
            <a:off x="9258735" y="4050220"/>
            <a:ext cx="1" cy="559663"/>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8986FAA-B0E2-439C-8645-D9DAB32A543B}"/>
              </a:ext>
            </a:extLst>
          </p:cNvPr>
          <p:cNvCxnSpPr>
            <a:cxnSpLocks/>
            <a:stCxn id="7" idx="0"/>
            <a:endCxn id="4" idx="2"/>
          </p:cNvCxnSpPr>
          <p:nvPr/>
        </p:nvCxnSpPr>
        <p:spPr>
          <a:xfrm flipV="1">
            <a:off x="9258736" y="2986703"/>
            <a:ext cx="0" cy="559664"/>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E1C1786-91B7-41DA-9157-4C80EA96460C}"/>
              </a:ext>
            </a:extLst>
          </p:cNvPr>
          <p:cNvCxnSpPr>
            <a:cxnSpLocks/>
            <a:stCxn id="8" idx="2"/>
            <a:endCxn id="4" idx="0"/>
          </p:cNvCxnSpPr>
          <p:nvPr/>
        </p:nvCxnSpPr>
        <p:spPr>
          <a:xfrm>
            <a:off x="9258736" y="1891076"/>
            <a:ext cx="0" cy="65708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7102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F2458-9E55-4837-AD81-20905FEFD7D4}"/>
              </a:ext>
            </a:extLst>
          </p:cNvPr>
          <p:cNvSpPr>
            <a:spLocks noGrp="1"/>
          </p:cNvSpPr>
          <p:nvPr>
            <p:ph type="title"/>
          </p:nvPr>
        </p:nvSpPr>
        <p:spPr/>
        <p:txBody>
          <a:bodyPr/>
          <a:lstStyle/>
          <a:p>
            <a:r>
              <a:rPr lang="en-US" dirty="0"/>
              <a:t>Theory: Thermal Time Constant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8E04A4E-7C24-4BE1-8A47-7625875D803D}"/>
                  </a:ext>
                </a:extLst>
              </p:cNvPr>
              <p:cNvSpPr>
                <a:spLocks noGrp="1"/>
              </p:cNvSpPr>
              <p:nvPr>
                <p:ph idx="1"/>
              </p:nvPr>
            </p:nvSpPr>
            <p:spPr>
              <a:xfrm>
                <a:off x="1066800" y="2103120"/>
                <a:ext cx="5029200" cy="3849624"/>
              </a:xfrm>
            </p:spPr>
            <p:txBody>
              <a:bodyPr/>
              <a:lstStyle/>
              <a:p>
                <a:r>
                  <a:rPr lang="en-US" dirty="0"/>
                  <a:t>Thermal time constant </a:t>
                </a:r>
                <a14:m>
                  <m:oMath xmlns:m="http://schemas.openxmlformats.org/officeDocument/2006/math">
                    <m:r>
                      <a:rPr lang="en-US" b="0" i="1" smtClean="0">
                        <a:latin typeface="Cambria Math" panose="02040503050406030204" pitchFamily="18" charset="0"/>
                      </a:rPr>
                      <m:t>𝜏</m:t>
                    </m:r>
                  </m:oMath>
                </a14:m>
                <a:r>
                  <a:rPr lang="en-US" dirty="0"/>
                  <a:t> is time required for thermistor to reach 63.2% of difference between initial and final ambient temperatures</a:t>
                </a:r>
              </a:p>
              <a:p>
                <a:r>
                  <a:rPr lang="en-US" dirty="0"/>
                  <a:t>Assuming a lumped capacitance model for transient temperature analysis,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1</m:t>
                              </m:r>
                            </m:sub>
                          </m:sSub>
                        </m:e>
                      </m:d>
                      <m:d>
                        <m:dPr>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𝜏</m:t>
                              </m:r>
                            </m:sup>
                          </m:sSup>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1</m:t>
                          </m:r>
                        </m:sub>
                      </m:sSub>
                    </m:oMath>
                  </m:oMathPara>
                </a14:m>
                <a:endParaRPr lang="en-US" b="0" dirty="0"/>
              </a:p>
              <a:p>
                <a:pPr marL="0" indent="0">
                  <a:buNone/>
                </a:pPr>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1</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2</m:t>
                        </m:r>
                      </m:sub>
                    </m:sSub>
                  </m:oMath>
                </a14:m>
                <a:r>
                  <a:rPr lang="en-US" dirty="0"/>
                  <a:t> are the ambient temperatures and </a:t>
                </a: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is the thermistor’s </a:t>
                </a:r>
                <a14:m>
                  <m:oMath xmlns:m="http://schemas.openxmlformats.org/officeDocument/2006/math">
                    <m:r>
                      <a:rPr lang="en-US" b="0" i="1" smtClean="0">
                        <a:latin typeface="Cambria Math" panose="02040503050406030204" pitchFamily="18" charset="0"/>
                      </a:rPr>
                      <m:t>𝑇</m:t>
                    </m:r>
                  </m:oMath>
                </a14:m>
                <a:r>
                  <a:rPr lang="en-US" dirty="0"/>
                  <a:t> reading at time </a:t>
                </a:r>
                <a14:m>
                  <m:oMath xmlns:m="http://schemas.openxmlformats.org/officeDocument/2006/math">
                    <m:r>
                      <a:rPr lang="en-US" b="0" i="1" smtClean="0">
                        <a:latin typeface="Cambria Math" panose="02040503050406030204" pitchFamily="18" charset="0"/>
                      </a:rPr>
                      <m:t>𝑡</m:t>
                    </m:r>
                  </m:oMath>
                </a14:m>
                <a:r>
                  <a:rPr lang="en-US" dirty="0"/>
                  <a:t>.</a:t>
                </a:r>
              </a:p>
              <a:p>
                <a:r>
                  <a:rPr lang="en-US" dirty="0"/>
                  <a:t>If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𝜏</m:t>
                    </m:r>
                  </m:oMath>
                </a14:m>
                <a:r>
                  <a:rPr lang="en-US" dirty="0"/>
                  <a:t>, then</a:t>
                </a:r>
              </a:p>
              <a:p>
                <a:pPr marL="0" indent="0" algn="ctr">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1</m:t>
                              </m:r>
                            </m:sub>
                          </m:sSub>
                        </m:den>
                      </m:f>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−1</m:t>
                          </m:r>
                        </m:sup>
                      </m:sSup>
                      <m:r>
                        <a:rPr lang="en-US" b="0" i="1" smtClean="0">
                          <a:latin typeface="Cambria Math" panose="02040503050406030204" pitchFamily="18" charset="0"/>
                        </a:rPr>
                        <m:t>=0.632</m:t>
                      </m:r>
                    </m:oMath>
                  </m:oMathPara>
                </a14:m>
                <a:endParaRPr lang="en-US" dirty="0"/>
              </a:p>
            </p:txBody>
          </p:sp>
        </mc:Choice>
        <mc:Fallback xmlns="">
          <p:sp>
            <p:nvSpPr>
              <p:cNvPr id="3" name="Content Placeholder 2">
                <a:extLst>
                  <a:ext uri="{FF2B5EF4-FFF2-40B4-BE49-F238E27FC236}">
                    <a16:creationId xmlns:a16="http://schemas.microsoft.com/office/drawing/2014/main" id="{48E04A4E-7C24-4BE1-8A47-7625875D803D}"/>
                  </a:ext>
                </a:extLst>
              </p:cNvPr>
              <p:cNvSpPr>
                <a:spLocks noGrp="1" noRot="1" noChangeAspect="1" noMove="1" noResize="1" noEditPoints="1" noAdjustHandles="1" noChangeArrowheads="1" noChangeShapeType="1" noTextEdit="1"/>
              </p:cNvSpPr>
              <p:nvPr>
                <p:ph idx="1"/>
              </p:nvPr>
            </p:nvSpPr>
            <p:spPr>
              <a:xfrm>
                <a:off x="1066800" y="2103120"/>
                <a:ext cx="5029200" cy="3849624"/>
              </a:xfrm>
              <a:blipFill>
                <a:blip r:embed="rId2"/>
                <a:stretch>
                  <a:fillRect l="-485" t="-158"/>
                </a:stretch>
              </a:blipFill>
            </p:spPr>
            <p:txBody>
              <a:bodyPr/>
              <a:lstStyle/>
              <a:p>
                <a:r>
                  <a:rPr lang="en-US">
                    <a:noFill/>
                  </a:rPr>
                  <a:t> </a:t>
                </a:r>
              </a:p>
            </p:txBody>
          </p:sp>
        </mc:Fallback>
      </mc:AlternateContent>
      <p:pic>
        <p:nvPicPr>
          <p:cNvPr id="2052" name="Picture 4" descr="Thermal Time Constant | SHIBAURA ELECTRONICS CO., LTD.">
            <a:extLst>
              <a:ext uri="{FF2B5EF4-FFF2-40B4-BE49-F238E27FC236}">
                <a16:creationId xmlns:a16="http://schemas.microsoft.com/office/drawing/2014/main" id="{D0003C65-0771-437E-AF51-59BDFFF013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2456" y="2030000"/>
            <a:ext cx="3922744" cy="3922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58846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94E30-556C-42B4-9844-09A3230497C6}"/>
              </a:ext>
            </a:extLst>
          </p:cNvPr>
          <p:cNvSpPr>
            <a:spLocks noGrp="1"/>
          </p:cNvSpPr>
          <p:nvPr>
            <p:ph type="title"/>
          </p:nvPr>
        </p:nvSpPr>
        <p:spPr/>
        <p:txBody>
          <a:bodyPr/>
          <a:lstStyle/>
          <a:p>
            <a:r>
              <a:rPr lang="en-US" dirty="0"/>
              <a:t>Rigid Extension/Protection</a:t>
            </a:r>
          </a:p>
        </p:txBody>
      </p:sp>
      <p:sp>
        <p:nvSpPr>
          <p:cNvPr id="3" name="Content Placeholder 2">
            <a:extLst>
              <a:ext uri="{FF2B5EF4-FFF2-40B4-BE49-F238E27FC236}">
                <a16:creationId xmlns:a16="http://schemas.microsoft.com/office/drawing/2014/main" id="{D47C8D6A-A6D3-40CD-ACC0-1A59E32D4997}"/>
              </a:ext>
            </a:extLst>
          </p:cNvPr>
          <p:cNvSpPr>
            <a:spLocks noGrp="1"/>
          </p:cNvSpPr>
          <p:nvPr>
            <p:ph idx="1"/>
          </p:nvPr>
        </p:nvSpPr>
        <p:spPr>
          <a:xfrm>
            <a:off x="1066800" y="2103120"/>
            <a:ext cx="6864220" cy="3849624"/>
          </a:xfrm>
        </p:spPr>
        <p:txBody>
          <a:bodyPr>
            <a:normAutofit lnSpcReduction="10000"/>
          </a:bodyPr>
          <a:lstStyle/>
          <a:p>
            <a:r>
              <a:rPr lang="en-US" dirty="0"/>
              <a:t>Extension</a:t>
            </a:r>
          </a:p>
          <a:p>
            <a:pPr lvl="1"/>
            <a:r>
              <a:rPr lang="en-US" dirty="0"/>
              <a:t>Use Ribbon Wires to extend thermistor from breadboard</a:t>
            </a:r>
          </a:p>
          <a:p>
            <a:pPr lvl="2"/>
            <a:r>
              <a:rPr lang="en-US" dirty="0"/>
              <a:t>Can use multiple connections to extend further distance</a:t>
            </a:r>
          </a:p>
          <a:p>
            <a:r>
              <a:rPr lang="en-US" dirty="0"/>
              <a:t>Protection</a:t>
            </a:r>
          </a:p>
          <a:p>
            <a:pPr lvl="1"/>
            <a:r>
              <a:rPr lang="en-US" dirty="0"/>
              <a:t>Coffee stirring straws surrounding ribbon wires = rigidity</a:t>
            </a:r>
          </a:p>
          <a:p>
            <a:pPr lvl="1"/>
            <a:r>
              <a:rPr lang="en-US" dirty="0"/>
              <a:t>Leave a bit of space before thermistor for rotational/dipping ability</a:t>
            </a:r>
          </a:p>
          <a:p>
            <a:pPr lvl="1"/>
            <a:r>
              <a:rPr lang="en-US" dirty="0"/>
              <a:t>Nail polish to secure connections/extra layer of protection</a:t>
            </a:r>
          </a:p>
          <a:p>
            <a:pPr lvl="1"/>
            <a:r>
              <a:rPr lang="en-US" dirty="0"/>
              <a:t>Electrical tape to surround wiring/connections</a:t>
            </a:r>
          </a:p>
          <a:p>
            <a:pPr lvl="2"/>
            <a:r>
              <a:rPr lang="en-US" dirty="0"/>
              <a:t>Extra layer</a:t>
            </a:r>
          </a:p>
          <a:p>
            <a:r>
              <a:rPr lang="en-US" dirty="0"/>
              <a:t>Risk:</a:t>
            </a:r>
          </a:p>
          <a:p>
            <a:pPr lvl="1"/>
            <a:r>
              <a:rPr lang="en-US" dirty="0"/>
              <a:t>Measuring extremely hot/cold bodies can be dangerous to user</a:t>
            </a:r>
          </a:p>
          <a:p>
            <a:r>
              <a:rPr lang="en-US" dirty="0"/>
              <a:t>Mitigation:</a:t>
            </a:r>
          </a:p>
          <a:p>
            <a:pPr lvl="1"/>
            <a:r>
              <a:rPr lang="en-US" dirty="0"/>
              <a:t>Rigid extension allows user to hold bottom of wires far from sensor and still accurately position the thermistor</a:t>
            </a:r>
          </a:p>
          <a:p>
            <a:pPr lvl="1"/>
            <a:endParaRPr lang="en-US" dirty="0"/>
          </a:p>
        </p:txBody>
      </p:sp>
      <p:pic>
        <p:nvPicPr>
          <p:cNvPr id="5" name="Picture 4" descr="A close up of a piece of paper&#10;&#10;Description automatically generated">
            <a:extLst>
              <a:ext uri="{FF2B5EF4-FFF2-40B4-BE49-F238E27FC236}">
                <a16:creationId xmlns:a16="http://schemas.microsoft.com/office/drawing/2014/main" id="{06645377-1891-42A7-A76B-5CAF7A3EC36B}"/>
              </a:ext>
            </a:extLst>
          </p:cNvPr>
          <p:cNvPicPr>
            <a:picLocks noChangeAspect="1"/>
          </p:cNvPicPr>
          <p:nvPr/>
        </p:nvPicPr>
        <p:blipFill>
          <a:blip r:embed="rId2"/>
          <a:stretch>
            <a:fillRect/>
          </a:stretch>
        </p:blipFill>
        <p:spPr>
          <a:xfrm rot="5400000">
            <a:off x="7542283" y="2034899"/>
            <a:ext cx="4272721" cy="3204541"/>
          </a:xfrm>
          <a:prstGeom prst="rect">
            <a:avLst/>
          </a:prstGeom>
        </p:spPr>
      </p:pic>
    </p:spTree>
    <p:extLst>
      <p:ext uri="{BB962C8B-B14F-4D97-AF65-F5344CB8AC3E}">
        <p14:creationId xmlns:p14="http://schemas.microsoft.com/office/powerpoint/2010/main" val="15664468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42302-F274-4686-A87A-5DBFF37F3EA2}"/>
              </a:ext>
            </a:extLst>
          </p:cNvPr>
          <p:cNvSpPr>
            <a:spLocks noGrp="1"/>
          </p:cNvSpPr>
          <p:nvPr>
            <p:ph type="ctrTitle"/>
          </p:nvPr>
        </p:nvSpPr>
        <p:spPr/>
        <p:txBody>
          <a:bodyPr/>
          <a:lstStyle/>
          <a:p>
            <a:r>
              <a:rPr lang="en-US" dirty="0"/>
              <a:t>Prototyping plan</a:t>
            </a:r>
          </a:p>
        </p:txBody>
      </p:sp>
      <p:sp>
        <p:nvSpPr>
          <p:cNvPr id="3" name="Subtitle 2">
            <a:extLst>
              <a:ext uri="{FF2B5EF4-FFF2-40B4-BE49-F238E27FC236}">
                <a16:creationId xmlns:a16="http://schemas.microsoft.com/office/drawing/2014/main" id="{C3A5C7CF-8F2B-4F4B-AF7B-9CB62499C513}"/>
              </a:ext>
            </a:extLst>
          </p:cNvPr>
          <p:cNvSpPr>
            <a:spLocks noGrp="1"/>
          </p:cNvSpPr>
          <p:nvPr>
            <p:ph type="subTitle" idx="1"/>
          </p:nvPr>
        </p:nvSpPr>
        <p:spPr/>
        <p:txBody>
          <a:bodyPr/>
          <a:lstStyle/>
          <a:p>
            <a:r>
              <a:rPr lang="en-US" dirty="0"/>
              <a:t>Section 4</a:t>
            </a:r>
          </a:p>
        </p:txBody>
      </p:sp>
    </p:spTree>
    <p:extLst>
      <p:ext uri="{BB962C8B-B14F-4D97-AF65-F5344CB8AC3E}">
        <p14:creationId xmlns:p14="http://schemas.microsoft.com/office/powerpoint/2010/main" val="10088026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02651-7C06-4CEA-9786-C2020DE108B7}"/>
              </a:ext>
            </a:extLst>
          </p:cNvPr>
          <p:cNvSpPr>
            <a:spLocks noGrp="1"/>
          </p:cNvSpPr>
          <p:nvPr>
            <p:ph type="title"/>
          </p:nvPr>
        </p:nvSpPr>
        <p:spPr>
          <a:xfrm>
            <a:off x="1066800" y="642594"/>
            <a:ext cx="10058400" cy="1371600"/>
          </a:xfrm>
        </p:spPr>
        <p:txBody>
          <a:bodyPr anchor="ctr">
            <a:normAutofit/>
          </a:bodyPr>
          <a:lstStyle/>
          <a:p>
            <a:r>
              <a:rPr lang="en-US" dirty="0"/>
              <a:t>Liquid Crystal Display</a:t>
            </a:r>
          </a:p>
        </p:txBody>
      </p:sp>
      <p:sp>
        <p:nvSpPr>
          <p:cNvPr id="3" name="Content Placeholder 2">
            <a:extLst>
              <a:ext uri="{FF2B5EF4-FFF2-40B4-BE49-F238E27FC236}">
                <a16:creationId xmlns:a16="http://schemas.microsoft.com/office/drawing/2014/main" id="{B561CDBE-67FC-4130-91D8-9DF2AFFF4A68}"/>
              </a:ext>
            </a:extLst>
          </p:cNvPr>
          <p:cNvSpPr>
            <a:spLocks noGrp="1"/>
          </p:cNvSpPr>
          <p:nvPr>
            <p:ph sz="half" idx="1"/>
          </p:nvPr>
        </p:nvSpPr>
        <p:spPr>
          <a:xfrm>
            <a:off x="1066800" y="2103120"/>
            <a:ext cx="4663440" cy="3749040"/>
          </a:xfrm>
        </p:spPr>
        <p:txBody>
          <a:bodyPr>
            <a:normAutofit/>
          </a:bodyPr>
          <a:lstStyle/>
          <a:p>
            <a:pPr>
              <a:lnSpc>
                <a:spcPct val="90000"/>
              </a:lnSpc>
            </a:pPr>
            <a:r>
              <a:rPr lang="en-US" sz="1500"/>
              <a:t>The LCD uses digital signal from microcontroller</a:t>
            </a:r>
          </a:p>
          <a:p>
            <a:pPr>
              <a:lnSpc>
                <a:spcPct val="90000"/>
              </a:lnSpc>
            </a:pPr>
            <a:r>
              <a:rPr lang="en-US" sz="1500"/>
              <a:t>Begin with basic setup and code</a:t>
            </a:r>
          </a:p>
          <a:p>
            <a:pPr lvl="1">
              <a:lnSpc>
                <a:spcPct val="90000"/>
              </a:lnSpc>
            </a:pPr>
            <a:r>
              <a:rPr lang="en-US" sz="1500"/>
              <a:t>Constant brightness/contrast using resistors</a:t>
            </a:r>
          </a:p>
          <a:p>
            <a:pPr lvl="1">
              <a:lnSpc>
                <a:spcPct val="90000"/>
              </a:lnSpc>
            </a:pPr>
            <a:r>
              <a:rPr lang="en-US" sz="1500"/>
              <a:t>Use basic commands in code to send messages to LCD</a:t>
            </a:r>
          </a:p>
          <a:p>
            <a:pPr>
              <a:lnSpc>
                <a:spcPct val="90000"/>
              </a:lnSpc>
            </a:pPr>
            <a:r>
              <a:rPr lang="en-US" sz="1500"/>
              <a:t>Shift to more variable interface</a:t>
            </a:r>
          </a:p>
          <a:p>
            <a:pPr lvl="1">
              <a:lnSpc>
                <a:spcPct val="90000"/>
              </a:lnSpc>
            </a:pPr>
            <a:r>
              <a:rPr lang="en-US" sz="1500"/>
              <a:t>Potentiometer to change contrast/brightness</a:t>
            </a:r>
          </a:p>
          <a:p>
            <a:pPr>
              <a:lnSpc>
                <a:spcPct val="90000"/>
              </a:lnSpc>
            </a:pPr>
            <a:r>
              <a:rPr lang="en-US" sz="1500"/>
              <a:t>Need to display calculated temperatures at specific locations on LCD</a:t>
            </a:r>
          </a:p>
        </p:txBody>
      </p:sp>
      <p:pic>
        <p:nvPicPr>
          <p:cNvPr id="4" name="Picture 3">
            <a:extLst>
              <a:ext uri="{FF2B5EF4-FFF2-40B4-BE49-F238E27FC236}">
                <a16:creationId xmlns:a16="http://schemas.microsoft.com/office/drawing/2014/main" id="{D71E3111-3D24-4835-9A1C-D96DDBB1DAF8}"/>
              </a:ext>
            </a:extLst>
          </p:cNvPr>
          <p:cNvPicPr>
            <a:picLocks noChangeAspect="1"/>
          </p:cNvPicPr>
          <p:nvPr/>
        </p:nvPicPr>
        <p:blipFill>
          <a:blip r:embed="rId2"/>
          <a:stretch>
            <a:fillRect/>
          </a:stretch>
        </p:blipFill>
        <p:spPr>
          <a:xfrm>
            <a:off x="6461760" y="2905049"/>
            <a:ext cx="4663440" cy="2145182"/>
          </a:xfrm>
          <a:prstGeom prst="rect">
            <a:avLst/>
          </a:prstGeom>
          <a:noFill/>
        </p:spPr>
      </p:pic>
    </p:spTree>
    <p:extLst>
      <p:ext uri="{BB962C8B-B14F-4D97-AF65-F5344CB8AC3E}">
        <p14:creationId xmlns:p14="http://schemas.microsoft.com/office/powerpoint/2010/main" val="28479156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37BF-9C41-49EC-A1E3-35B7D81AB4D1}"/>
              </a:ext>
            </a:extLst>
          </p:cNvPr>
          <p:cNvSpPr>
            <a:spLocks noGrp="1"/>
          </p:cNvSpPr>
          <p:nvPr>
            <p:ph type="title"/>
          </p:nvPr>
        </p:nvSpPr>
        <p:spPr/>
        <p:txBody>
          <a:bodyPr/>
          <a:lstStyle/>
          <a:p>
            <a:r>
              <a:rPr lang="en-US" dirty="0"/>
              <a:t>LEDs</a:t>
            </a:r>
          </a:p>
        </p:txBody>
      </p:sp>
      <p:sp>
        <p:nvSpPr>
          <p:cNvPr id="3" name="Content Placeholder 2">
            <a:extLst>
              <a:ext uri="{FF2B5EF4-FFF2-40B4-BE49-F238E27FC236}">
                <a16:creationId xmlns:a16="http://schemas.microsoft.com/office/drawing/2014/main" id="{9740D5DA-04E4-41FC-9384-F149BF7009CB}"/>
              </a:ext>
            </a:extLst>
          </p:cNvPr>
          <p:cNvSpPr>
            <a:spLocks noGrp="1"/>
          </p:cNvSpPr>
          <p:nvPr>
            <p:ph idx="1"/>
          </p:nvPr>
        </p:nvSpPr>
        <p:spPr>
          <a:xfrm>
            <a:off x="1066800" y="2103120"/>
            <a:ext cx="6089374" cy="3849624"/>
          </a:xfrm>
        </p:spPr>
        <p:txBody>
          <a:bodyPr>
            <a:normAutofit fontScale="92500" lnSpcReduction="20000"/>
          </a:bodyPr>
          <a:lstStyle/>
          <a:p>
            <a:r>
              <a:rPr lang="en-US" dirty="0"/>
              <a:t>LED has two wires</a:t>
            </a:r>
          </a:p>
          <a:p>
            <a:r>
              <a:rPr lang="en-US" dirty="0"/>
              <a:t>Can be turned on/off when specific conditions are met</a:t>
            </a:r>
          </a:p>
          <a:p>
            <a:r>
              <a:rPr lang="en-US" dirty="0"/>
              <a:t>One end connects to resistor to ground</a:t>
            </a:r>
          </a:p>
          <a:p>
            <a:r>
              <a:rPr lang="en-US" dirty="0"/>
              <a:t>Other end connects to something to supply current</a:t>
            </a:r>
          </a:p>
          <a:p>
            <a:pPr lvl="1"/>
            <a:r>
              <a:rPr lang="en-US" dirty="0"/>
              <a:t>Connect to voltage directly</a:t>
            </a:r>
          </a:p>
          <a:p>
            <a:pPr lvl="1"/>
            <a:r>
              <a:rPr lang="en-US" dirty="0"/>
              <a:t>Connect to digital/analog signal</a:t>
            </a:r>
          </a:p>
          <a:p>
            <a:pPr lvl="2"/>
            <a:r>
              <a:rPr lang="en-US" dirty="0"/>
              <a:t>When condition is met, signal is from microcontroller to LED, turns on</a:t>
            </a:r>
          </a:p>
          <a:p>
            <a:pPr lvl="2"/>
            <a:r>
              <a:rPr lang="en-US" dirty="0"/>
              <a:t>Can also specify the LED to turn off with conditionals</a:t>
            </a:r>
          </a:p>
          <a:p>
            <a:r>
              <a:rPr lang="en-US" dirty="0"/>
              <a:t>ON/OFF LED</a:t>
            </a:r>
          </a:p>
          <a:p>
            <a:pPr lvl="1"/>
            <a:r>
              <a:rPr lang="en-US" dirty="0"/>
              <a:t>Program conditionals to turn green LED on when ON button sends signal and OFF button is not sending signal</a:t>
            </a:r>
          </a:p>
          <a:p>
            <a:pPr lvl="1"/>
            <a:r>
              <a:rPr lang="en-US" dirty="0"/>
              <a:t>Program conditionals to turn green LED off when ON button is not sending signal and OFF button sends signal</a:t>
            </a:r>
          </a:p>
          <a:p>
            <a:r>
              <a:rPr lang="en-US" dirty="0"/>
              <a:t>Steady-State LED</a:t>
            </a:r>
          </a:p>
          <a:p>
            <a:pPr lvl="1"/>
            <a:r>
              <a:rPr lang="en-US" dirty="0"/>
              <a:t>Program a conditional to turn on blue LED when condition is met, turn off if not met</a:t>
            </a:r>
          </a:p>
        </p:txBody>
      </p:sp>
      <p:pic>
        <p:nvPicPr>
          <p:cNvPr id="4" name="Picture 3">
            <a:extLst>
              <a:ext uri="{FF2B5EF4-FFF2-40B4-BE49-F238E27FC236}">
                <a16:creationId xmlns:a16="http://schemas.microsoft.com/office/drawing/2014/main" id="{D550A350-8D87-4235-8D8A-3A822E7FA951}"/>
              </a:ext>
            </a:extLst>
          </p:cNvPr>
          <p:cNvPicPr>
            <a:picLocks noChangeAspect="1"/>
          </p:cNvPicPr>
          <p:nvPr/>
        </p:nvPicPr>
        <p:blipFill>
          <a:blip r:embed="rId2"/>
          <a:stretch>
            <a:fillRect/>
          </a:stretch>
        </p:blipFill>
        <p:spPr>
          <a:xfrm>
            <a:off x="7706552" y="1883322"/>
            <a:ext cx="3215804" cy="3849624"/>
          </a:xfrm>
          <a:prstGeom prst="rect">
            <a:avLst/>
          </a:prstGeom>
        </p:spPr>
      </p:pic>
    </p:spTree>
    <p:extLst>
      <p:ext uri="{BB962C8B-B14F-4D97-AF65-F5344CB8AC3E}">
        <p14:creationId xmlns:p14="http://schemas.microsoft.com/office/powerpoint/2010/main" val="514851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4ECD2-0532-4109-8AF3-079E1B3D340F}"/>
              </a:ext>
            </a:extLst>
          </p:cNvPr>
          <p:cNvSpPr>
            <a:spLocks noGrp="1"/>
          </p:cNvSpPr>
          <p:nvPr>
            <p:ph type="title"/>
          </p:nvPr>
        </p:nvSpPr>
        <p:spPr>
          <a:xfrm>
            <a:off x="1066800" y="642594"/>
            <a:ext cx="10058400" cy="1371600"/>
          </a:xfrm>
        </p:spPr>
        <p:txBody>
          <a:bodyPr anchor="ctr">
            <a:normAutofit/>
          </a:bodyPr>
          <a:lstStyle/>
          <a:p>
            <a:r>
              <a:rPr lang="en-US" dirty="0"/>
              <a:t>Buttons</a:t>
            </a:r>
          </a:p>
        </p:txBody>
      </p:sp>
      <p:sp>
        <p:nvSpPr>
          <p:cNvPr id="3" name="Content Placeholder 2">
            <a:extLst>
              <a:ext uri="{FF2B5EF4-FFF2-40B4-BE49-F238E27FC236}">
                <a16:creationId xmlns:a16="http://schemas.microsoft.com/office/drawing/2014/main" id="{B35D08B2-5E39-4779-87F0-E68B770106C5}"/>
              </a:ext>
            </a:extLst>
          </p:cNvPr>
          <p:cNvSpPr>
            <a:spLocks noGrp="1"/>
          </p:cNvSpPr>
          <p:nvPr>
            <p:ph sz="half" idx="1"/>
          </p:nvPr>
        </p:nvSpPr>
        <p:spPr>
          <a:xfrm>
            <a:off x="1066800" y="2103120"/>
            <a:ext cx="4663440" cy="3749040"/>
          </a:xfrm>
        </p:spPr>
        <p:txBody>
          <a:bodyPr>
            <a:normAutofit/>
          </a:bodyPr>
          <a:lstStyle/>
          <a:p>
            <a:pPr>
              <a:lnSpc>
                <a:spcPct val="90000"/>
              </a:lnSpc>
            </a:pPr>
            <a:r>
              <a:rPr lang="en-US" sz="1300"/>
              <a:t>Buttons send a signal for limited time when pressed</a:t>
            </a:r>
          </a:p>
          <a:p>
            <a:pPr>
              <a:lnSpc>
                <a:spcPct val="90000"/>
              </a:lnSpc>
            </a:pPr>
            <a:r>
              <a:rPr lang="en-US" sz="1300"/>
              <a:t>Begin with experimenting with a single button to turn LED on</a:t>
            </a:r>
          </a:p>
          <a:p>
            <a:pPr>
              <a:lnSpc>
                <a:spcPct val="90000"/>
              </a:lnSpc>
            </a:pPr>
            <a:r>
              <a:rPr lang="en-US" sz="1300"/>
              <a:t>Program to ensure button stays on forever once button is pressed</a:t>
            </a:r>
          </a:p>
          <a:p>
            <a:pPr>
              <a:lnSpc>
                <a:spcPct val="90000"/>
              </a:lnSpc>
            </a:pPr>
            <a:r>
              <a:rPr lang="en-US" sz="1300"/>
              <a:t>Add another button to turn off LED when pressed.</a:t>
            </a:r>
          </a:p>
          <a:p>
            <a:pPr>
              <a:lnSpc>
                <a:spcPct val="90000"/>
              </a:lnSpc>
            </a:pPr>
            <a:r>
              <a:rPr lang="en-US" sz="1300"/>
              <a:t>Experiment with conditionals in code to find solution</a:t>
            </a:r>
          </a:p>
          <a:p>
            <a:pPr>
              <a:lnSpc>
                <a:spcPct val="90000"/>
              </a:lnSpc>
            </a:pPr>
            <a:r>
              <a:rPr lang="en-US" sz="1300"/>
              <a:t>Add LCD and data collection into loop</a:t>
            </a:r>
          </a:p>
          <a:p>
            <a:pPr lvl="1">
              <a:lnSpc>
                <a:spcPct val="90000"/>
              </a:lnSpc>
            </a:pPr>
            <a:r>
              <a:rPr lang="en-US" sz="1300"/>
              <a:t>Start data collection only if on button is pressed</a:t>
            </a:r>
          </a:p>
          <a:p>
            <a:pPr lvl="1">
              <a:lnSpc>
                <a:spcPct val="90000"/>
              </a:lnSpc>
            </a:pPr>
            <a:r>
              <a:rPr lang="en-US" sz="1300"/>
              <a:t>Stop data collection when off button is pressed</a:t>
            </a:r>
          </a:p>
          <a:p>
            <a:pPr lvl="1">
              <a:lnSpc>
                <a:spcPct val="90000"/>
              </a:lnSpc>
            </a:pPr>
            <a:r>
              <a:rPr lang="en-US" sz="1300"/>
              <a:t>Clear display when turned off</a:t>
            </a:r>
          </a:p>
          <a:p>
            <a:pPr lvl="1">
              <a:lnSpc>
                <a:spcPct val="90000"/>
              </a:lnSpc>
            </a:pPr>
            <a:r>
              <a:rPr lang="en-US" sz="1300"/>
              <a:t>Tell user to push on button to begin data collection</a:t>
            </a:r>
          </a:p>
          <a:p>
            <a:pPr>
              <a:lnSpc>
                <a:spcPct val="90000"/>
              </a:lnSpc>
            </a:pPr>
            <a:endParaRPr lang="en-US" sz="1300"/>
          </a:p>
        </p:txBody>
      </p:sp>
      <p:pic>
        <p:nvPicPr>
          <p:cNvPr id="1026" name="Picture 2" descr="Multiple Push Buttons on One Arduino Input | The DIY Life">
            <a:extLst>
              <a:ext uri="{FF2B5EF4-FFF2-40B4-BE49-F238E27FC236}">
                <a16:creationId xmlns:a16="http://schemas.microsoft.com/office/drawing/2014/main" id="{83FFFBD2-3DAB-4EA0-8793-A70A69976B7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61760" y="2800121"/>
            <a:ext cx="4663440" cy="2355037"/>
          </a:xfrm>
          <a:prstGeom prst="rect">
            <a:avLst/>
          </a:prstGeom>
          <a:solidFill>
            <a:srgbClr val="FFFFFF"/>
          </a:solidFill>
        </p:spPr>
      </p:pic>
    </p:spTree>
    <p:extLst>
      <p:ext uri="{BB962C8B-B14F-4D97-AF65-F5344CB8AC3E}">
        <p14:creationId xmlns:p14="http://schemas.microsoft.com/office/powerpoint/2010/main" val="31578556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B0694-96B6-4A10-9F0E-6C84B6310ABA}"/>
              </a:ext>
            </a:extLst>
          </p:cNvPr>
          <p:cNvSpPr>
            <a:spLocks noGrp="1"/>
          </p:cNvSpPr>
          <p:nvPr>
            <p:ph type="title"/>
          </p:nvPr>
        </p:nvSpPr>
        <p:spPr>
          <a:xfrm>
            <a:off x="1066800" y="642594"/>
            <a:ext cx="10058400" cy="1371600"/>
          </a:xfrm>
        </p:spPr>
        <p:txBody>
          <a:bodyPr anchor="ctr">
            <a:normAutofit/>
          </a:bodyPr>
          <a:lstStyle/>
          <a:p>
            <a:r>
              <a:rPr lang="en-US" dirty="0"/>
              <a:t>Voltage Divider</a:t>
            </a:r>
          </a:p>
        </p:txBody>
      </p:sp>
      <p:sp>
        <p:nvSpPr>
          <p:cNvPr id="3" name="Content Placeholder 2">
            <a:extLst>
              <a:ext uri="{FF2B5EF4-FFF2-40B4-BE49-F238E27FC236}">
                <a16:creationId xmlns:a16="http://schemas.microsoft.com/office/drawing/2014/main" id="{B49C4E89-DC9F-4BD8-A003-16D11FDE5E82}"/>
              </a:ext>
            </a:extLst>
          </p:cNvPr>
          <p:cNvSpPr>
            <a:spLocks noGrp="1"/>
          </p:cNvSpPr>
          <p:nvPr>
            <p:ph sz="half" idx="1"/>
          </p:nvPr>
        </p:nvSpPr>
        <p:spPr>
          <a:xfrm>
            <a:off x="1066800" y="2103120"/>
            <a:ext cx="4663440" cy="3749040"/>
          </a:xfrm>
        </p:spPr>
        <p:txBody>
          <a:bodyPr>
            <a:normAutofit/>
          </a:bodyPr>
          <a:lstStyle/>
          <a:p>
            <a:r>
              <a:rPr lang="en-US" dirty="0"/>
              <a:t>Create a Voltage Divider with 2 constant resistors to find “unknown” resistance R2</a:t>
            </a:r>
          </a:p>
          <a:p>
            <a:r>
              <a:rPr lang="en-US" dirty="0"/>
              <a:t>Replace R2 with thermistor to determine nominal resistance</a:t>
            </a:r>
          </a:p>
          <a:p>
            <a:r>
              <a:rPr lang="en-US" dirty="0"/>
              <a:t>Replace R1 with appropriate resistor depending on nominal resistance</a:t>
            </a:r>
          </a:p>
          <a:p>
            <a:r>
              <a:rPr lang="en-US" dirty="0"/>
              <a:t>Add Voltage Divider with thermistor to entire circuit</a:t>
            </a:r>
          </a:p>
        </p:txBody>
      </p:sp>
      <p:pic>
        <p:nvPicPr>
          <p:cNvPr id="4" name="Picture 3">
            <a:extLst>
              <a:ext uri="{FF2B5EF4-FFF2-40B4-BE49-F238E27FC236}">
                <a16:creationId xmlns:a16="http://schemas.microsoft.com/office/drawing/2014/main" id="{02912F37-7299-49F5-BD03-67F12D200D20}"/>
              </a:ext>
            </a:extLst>
          </p:cNvPr>
          <p:cNvPicPr>
            <a:picLocks noChangeAspect="1"/>
          </p:cNvPicPr>
          <p:nvPr/>
        </p:nvPicPr>
        <p:blipFill>
          <a:blip r:embed="rId2"/>
          <a:stretch>
            <a:fillRect/>
          </a:stretch>
        </p:blipFill>
        <p:spPr>
          <a:xfrm>
            <a:off x="7190765" y="2103120"/>
            <a:ext cx="3205429" cy="3749040"/>
          </a:xfrm>
          <a:prstGeom prst="rect">
            <a:avLst/>
          </a:prstGeom>
          <a:noFill/>
        </p:spPr>
      </p:pic>
    </p:spTree>
    <p:extLst>
      <p:ext uri="{BB962C8B-B14F-4D97-AF65-F5344CB8AC3E}">
        <p14:creationId xmlns:p14="http://schemas.microsoft.com/office/powerpoint/2010/main" val="25567689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725DE-6DDA-4144-8F80-04F1D8CAE17B}"/>
              </a:ext>
            </a:extLst>
          </p:cNvPr>
          <p:cNvSpPr>
            <a:spLocks noGrp="1"/>
          </p:cNvSpPr>
          <p:nvPr>
            <p:ph type="ctrTitle"/>
          </p:nvPr>
        </p:nvSpPr>
        <p:spPr/>
        <p:txBody>
          <a:bodyPr/>
          <a:lstStyle/>
          <a:p>
            <a:r>
              <a:rPr lang="en-US" dirty="0"/>
              <a:t>Project management</a:t>
            </a:r>
          </a:p>
        </p:txBody>
      </p:sp>
      <p:sp>
        <p:nvSpPr>
          <p:cNvPr id="3" name="Subtitle 2">
            <a:extLst>
              <a:ext uri="{FF2B5EF4-FFF2-40B4-BE49-F238E27FC236}">
                <a16:creationId xmlns:a16="http://schemas.microsoft.com/office/drawing/2014/main" id="{86B424AD-907D-4C47-9595-CE1F983CFE08}"/>
              </a:ext>
            </a:extLst>
          </p:cNvPr>
          <p:cNvSpPr>
            <a:spLocks noGrp="1"/>
          </p:cNvSpPr>
          <p:nvPr>
            <p:ph type="subTitle" idx="1"/>
          </p:nvPr>
        </p:nvSpPr>
        <p:spPr/>
        <p:txBody>
          <a:bodyPr/>
          <a:lstStyle/>
          <a:p>
            <a:r>
              <a:rPr lang="en-US" dirty="0"/>
              <a:t>Section 5</a:t>
            </a:r>
          </a:p>
        </p:txBody>
      </p:sp>
    </p:spTree>
    <p:extLst>
      <p:ext uri="{BB962C8B-B14F-4D97-AF65-F5344CB8AC3E}">
        <p14:creationId xmlns:p14="http://schemas.microsoft.com/office/powerpoint/2010/main" val="3755187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2F830-A1EA-431D-9D9B-9EE0AE6E0611}"/>
              </a:ext>
            </a:extLst>
          </p:cNvPr>
          <p:cNvSpPr>
            <a:spLocks noGrp="1"/>
          </p:cNvSpPr>
          <p:nvPr>
            <p:ph type="title"/>
          </p:nvPr>
        </p:nvSpPr>
        <p:spPr>
          <a:xfrm>
            <a:off x="1066799" y="483974"/>
            <a:ext cx="10058400" cy="1371600"/>
          </a:xfrm>
        </p:spPr>
        <p:txBody>
          <a:bodyPr/>
          <a:lstStyle/>
          <a:p>
            <a:r>
              <a:rPr lang="en-US" dirty="0"/>
              <a:t>Schedule</a:t>
            </a:r>
          </a:p>
        </p:txBody>
      </p:sp>
      <p:pic>
        <p:nvPicPr>
          <p:cNvPr id="4" name="Picture 3" descr="A screenshot of a cell phone&#10;&#10;Description automatically generated">
            <a:extLst>
              <a:ext uri="{FF2B5EF4-FFF2-40B4-BE49-F238E27FC236}">
                <a16:creationId xmlns:a16="http://schemas.microsoft.com/office/drawing/2014/main" id="{EA749970-F420-40CA-85DA-7125E283146E}"/>
              </a:ext>
            </a:extLst>
          </p:cNvPr>
          <p:cNvPicPr>
            <a:picLocks noChangeAspect="1"/>
          </p:cNvPicPr>
          <p:nvPr/>
        </p:nvPicPr>
        <p:blipFill>
          <a:blip r:embed="rId2"/>
          <a:stretch>
            <a:fillRect/>
          </a:stretch>
        </p:blipFill>
        <p:spPr>
          <a:xfrm>
            <a:off x="1182755" y="1555969"/>
            <a:ext cx="9826488" cy="4694391"/>
          </a:xfrm>
          <a:prstGeom prst="rect">
            <a:avLst/>
          </a:prstGeom>
        </p:spPr>
      </p:pic>
    </p:spTree>
    <p:extLst>
      <p:ext uri="{BB962C8B-B14F-4D97-AF65-F5344CB8AC3E}">
        <p14:creationId xmlns:p14="http://schemas.microsoft.com/office/powerpoint/2010/main" val="37535257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14036-43BE-426A-8162-F8F3D6B46E4B}"/>
              </a:ext>
            </a:extLst>
          </p:cNvPr>
          <p:cNvSpPr>
            <a:spLocks noGrp="1"/>
          </p:cNvSpPr>
          <p:nvPr>
            <p:ph type="title"/>
          </p:nvPr>
        </p:nvSpPr>
        <p:spPr/>
        <p:txBody>
          <a:bodyPr/>
          <a:lstStyle/>
          <a:p>
            <a:r>
              <a:rPr lang="en-US" dirty="0"/>
              <a:t>Budget</a:t>
            </a:r>
          </a:p>
        </p:txBody>
      </p:sp>
      <p:sp>
        <p:nvSpPr>
          <p:cNvPr id="3" name="Content Placeholder 2">
            <a:extLst>
              <a:ext uri="{FF2B5EF4-FFF2-40B4-BE49-F238E27FC236}">
                <a16:creationId xmlns:a16="http://schemas.microsoft.com/office/drawing/2014/main" id="{0DED9FBD-4980-4BD7-88D9-0FD2AFA78D90}"/>
              </a:ext>
            </a:extLst>
          </p:cNvPr>
          <p:cNvSpPr>
            <a:spLocks noGrp="1"/>
          </p:cNvSpPr>
          <p:nvPr>
            <p:ph idx="1"/>
          </p:nvPr>
        </p:nvSpPr>
        <p:spPr>
          <a:xfrm>
            <a:off x="1066800" y="2103120"/>
            <a:ext cx="5681870" cy="3849624"/>
          </a:xfrm>
        </p:spPr>
        <p:txBody>
          <a:bodyPr>
            <a:normAutofit/>
          </a:bodyPr>
          <a:lstStyle/>
          <a:p>
            <a:r>
              <a:rPr lang="en-US" sz="2000" dirty="0"/>
              <a:t>Costs</a:t>
            </a:r>
          </a:p>
          <a:p>
            <a:pPr lvl="1"/>
            <a:r>
              <a:rPr lang="en-US" sz="1800" dirty="0"/>
              <a:t>Arduino Kit:				$39.09</a:t>
            </a:r>
          </a:p>
          <a:p>
            <a:pPr lvl="1"/>
            <a:r>
              <a:rPr lang="en-US" sz="1800" dirty="0"/>
              <a:t>Reference thermometer:		$4.99</a:t>
            </a:r>
          </a:p>
          <a:p>
            <a:pPr lvl="1"/>
            <a:r>
              <a:rPr lang="en-US" sz="1800" dirty="0"/>
              <a:t>Electrical tape:			$9.99</a:t>
            </a:r>
          </a:p>
          <a:p>
            <a:pPr lvl="1"/>
            <a:r>
              <a:rPr lang="en-US" sz="1800" dirty="0"/>
              <a:t>Straws:				$4.99</a:t>
            </a:r>
          </a:p>
          <a:p>
            <a:pPr lvl="1"/>
            <a:r>
              <a:rPr lang="en-US" sz="1800" b="1" dirty="0"/>
              <a:t>Total:				$59.06</a:t>
            </a:r>
          </a:p>
        </p:txBody>
      </p:sp>
    </p:spTree>
    <p:extLst>
      <p:ext uri="{BB962C8B-B14F-4D97-AF65-F5344CB8AC3E}">
        <p14:creationId xmlns:p14="http://schemas.microsoft.com/office/powerpoint/2010/main" val="8684866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4F916-944E-4600-95E9-B709FB280972}"/>
              </a:ext>
            </a:extLst>
          </p:cNvPr>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2862893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A9733-1BAC-4FFC-BCE3-D6F8EABE8F1A}"/>
              </a:ext>
            </a:extLst>
          </p:cNvPr>
          <p:cNvSpPr>
            <a:spLocks noGrp="1"/>
          </p:cNvSpPr>
          <p:nvPr>
            <p:ph type="title"/>
          </p:nvPr>
        </p:nvSpPr>
        <p:spPr/>
        <p:txBody>
          <a:bodyPr/>
          <a:lstStyle/>
          <a:p>
            <a:r>
              <a:rPr lang="en-US" dirty="0"/>
              <a:t>Theory: Steady-State Condition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A2C7F0-58A8-40BF-BAE0-5E6DFCD686DC}"/>
                  </a:ext>
                </a:extLst>
              </p:cNvPr>
              <p:cNvSpPr>
                <a:spLocks noGrp="1"/>
              </p:cNvSpPr>
              <p:nvPr>
                <p:ph idx="1"/>
              </p:nvPr>
            </p:nvSpPr>
            <p:spPr>
              <a:xfrm>
                <a:off x="1066800" y="2103120"/>
                <a:ext cx="5422784" cy="3849624"/>
              </a:xfrm>
            </p:spPr>
            <p:txBody>
              <a:bodyPr>
                <a:normAutofit fontScale="92500" lnSpcReduction="10000"/>
              </a:bodyPr>
              <a:lstStyle/>
              <a:p>
                <a:r>
                  <a:rPr lang="en-US" dirty="0"/>
                  <a:t>Temperature readings can be taken when steady state condition is reached</a:t>
                </a:r>
              </a:p>
              <a:p>
                <a:r>
                  <a:rPr lang="en-US" dirty="0"/>
                  <a:t>Condition is satisfied when derivative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𝑑𝑇</m:t>
                        </m:r>
                      </m:num>
                      <m:den>
                        <m:r>
                          <a:rPr lang="en-US" b="0" i="1" smtClean="0">
                            <a:latin typeface="Cambria Math" panose="02040503050406030204" pitchFamily="18" charset="0"/>
                          </a:rPr>
                          <m:t>𝑑𝑡</m:t>
                        </m:r>
                      </m:den>
                    </m:f>
                  </m:oMath>
                </a14:m>
                <a:r>
                  <a:rPr lang="en-US" dirty="0"/>
                  <a:t> is low enough</a:t>
                </a:r>
              </a:p>
              <a:p>
                <a:r>
                  <a:rPr lang="en-US" dirty="0"/>
                  <a:t>Exact derivative not possible, need for accurate approximation</a:t>
                </a:r>
              </a:p>
              <a:p>
                <a:r>
                  <a:rPr lang="en-US" dirty="0"/>
                  <a:t>Five-Point Stencil for First Derivative</a:t>
                </a:r>
              </a:p>
              <a:p>
                <a:pPr lvl="1"/>
                <a:r>
                  <a:rPr lang="en-US" dirty="0"/>
                  <a:t>Central Difference, Fourth Order Accuracy</a:t>
                </a:r>
              </a:p>
              <a:p>
                <a:pPr lvl="1"/>
                <a:r>
                  <a:rPr lang="en-US" dirty="0"/>
                  <a:t>If 5 most recent temps are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r>
                  <a:rPr lang="en-US" dirty="0"/>
                  <a:t>, the derivative at time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oMath>
                </a14:m>
                <a:r>
                  <a:rPr lang="en-US" dirty="0"/>
                  <a:t> is about</a:t>
                </a:r>
              </a:p>
              <a:p>
                <a:pPr lvl="1"/>
                <a:endParaRPr lang="en-US" sz="5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+8</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−8</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−2</m:t>
                              </m:r>
                            </m:sub>
                          </m:sSub>
                        </m:num>
                        <m:den>
                          <m:r>
                            <a:rPr lang="en-US" b="0" i="1" smtClean="0">
                              <a:latin typeface="Cambria Math" panose="02040503050406030204" pitchFamily="18" charset="0"/>
                              <a:ea typeface="Cambria Math" panose="02040503050406030204" pitchFamily="18" charset="0"/>
                            </a:rPr>
                            <m:t>12</m:t>
                          </m:r>
                          <m:r>
                            <a:rPr lang="en-US" b="0" i="1" smtClean="0">
                              <a:latin typeface="Cambria Math" panose="02040503050406030204" pitchFamily="18" charset="0"/>
                              <a:ea typeface="Cambria Math" panose="02040503050406030204" pitchFamily="18" charset="0"/>
                            </a:rPr>
                            <m:t>h</m:t>
                          </m:r>
                        </m:den>
                      </m:f>
                    </m:oMath>
                  </m:oMathPara>
                </a14:m>
                <a:endParaRPr lang="en-US" dirty="0"/>
              </a:p>
              <a:p>
                <a:pPr marL="0" indent="0">
                  <a:buNone/>
                </a:pPr>
                <a:endParaRPr lang="en-US" sz="500" dirty="0"/>
              </a:p>
              <a:p>
                <a:pPr lvl="1"/>
                <a14:m>
                  <m:oMath xmlns:m="http://schemas.openxmlformats.org/officeDocument/2006/math">
                    <m:r>
                      <a:rPr lang="en-US" b="0" i="1" smtClean="0">
                        <a:latin typeface="Cambria Math" panose="02040503050406030204" pitchFamily="18" charset="0"/>
                      </a:rPr>
                      <m:t>h</m:t>
                    </m:r>
                  </m:oMath>
                </a14:m>
                <a:r>
                  <a:rPr lang="en-US" dirty="0"/>
                  <a:t> is the time step, equal to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𝑠</m:t>
                        </m:r>
                      </m:den>
                    </m:f>
                  </m:oMath>
                </a14:m>
                <a:r>
                  <a:rPr lang="en-US" dirty="0"/>
                  <a:t> where </a:t>
                </a:r>
                <a14:m>
                  <m:oMath xmlns:m="http://schemas.openxmlformats.org/officeDocument/2006/math">
                    <m:r>
                      <a:rPr lang="en-US" b="0" i="1" smtClean="0">
                        <a:latin typeface="Cambria Math" panose="02040503050406030204" pitchFamily="18" charset="0"/>
                      </a:rPr>
                      <m:t>𝑠</m:t>
                    </m:r>
                  </m:oMath>
                </a14:m>
                <a:r>
                  <a:rPr lang="en-US" dirty="0"/>
                  <a:t> is sampling rate</a:t>
                </a:r>
              </a:p>
              <a:p>
                <a:pPr lvl="1"/>
                <a:r>
                  <a:rPr lang="en-US" dirty="0"/>
                  <a:t>Derived From Taylor Series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2BA2C7F0-58A8-40BF-BAE0-5E6DFCD686DC}"/>
                  </a:ext>
                </a:extLst>
              </p:cNvPr>
              <p:cNvSpPr>
                <a:spLocks noGrp="1" noRot="1" noChangeAspect="1" noMove="1" noResize="1" noEditPoints="1" noAdjustHandles="1" noChangeArrowheads="1" noChangeShapeType="1" noTextEdit="1"/>
              </p:cNvSpPr>
              <p:nvPr>
                <p:ph idx="1"/>
              </p:nvPr>
            </p:nvSpPr>
            <p:spPr>
              <a:xfrm>
                <a:off x="1066800" y="2103120"/>
                <a:ext cx="5422784" cy="3849624"/>
              </a:xfrm>
              <a:blipFill>
                <a:blip r:embed="rId2"/>
                <a:stretch>
                  <a:fillRect l="-225" t="-316" r="-337"/>
                </a:stretch>
              </a:blipFill>
            </p:spPr>
            <p:txBody>
              <a:bodyPr/>
              <a:lstStyle/>
              <a:p>
                <a:r>
                  <a:rPr lang="en-US">
                    <a:noFill/>
                  </a:rPr>
                  <a:t> </a:t>
                </a:r>
              </a:p>
            </p:txBody>
          </p:sp>
        </mc:Fallback>
      </mc:AlternateContent>
      <p:pic>
        <p:nvPicPr>
          <p:cNvPr id="1026" name="Picture 2" descr="Thermal time constant | Thermistor | Mitsubishi Materials ...">
            <a:extLst>
              <a:ext uri="{FF2B5EF4-FFF2-40B4-BE49-F238E27FC236}">
                <a16:creationId xmlns:a16="http://schemas.microsoft.com/office/drawing/2014/main" id="{2CB075E5-DDC3-4156-85D2-29DEC2D26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4204" y="2629592"/>
            <a:ext cx="4629265" cy="281062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0A75AD63-EA7C-4D76-8208-6008419FE143}"/>
              </a:ext>
            </a:extLst>
          </p:cNvPr>
          <p:cNvCxnSpPr>
            <a:cxnSpLocks/>
          </p:cNvCxnSpPr>
          <p:nvPr/>
        </p:nvCxnSpPr>
        <p:spPr>
          <a:xfrm flipV="1">
            <a:off x="7758544" y="2611120"/>
            <a:ext cx="2225965" cy="953655"/>
          </a:xfrm>
          <a:prstGeom prst="line">
            <a:avLst/>
          </a:prstGeom>
          <a:ln w="38100"/>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737E67A-9B35-46C1-B553-2A715FBB81E9}"/>
                  </a:ext>
                </a:extLst>
              </p:cNvPr>
              <p:cNvSpPr txBox="1"/>
              <p:nvPr/>
            </p:nvSpPr>
            <p:spPr>
              <a:xfrm>
                <a:off x="9459998" y="1992874"/>
                <a:ext cx="658437" cy="6182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𝑑𝑇</m:t>
                          </m:r>
                        </m:num>
                        <m:den>
                          <m:r>
                            <a:rPr lang="en-US" b="0" i="1" smtClean="0">
                              <a:latin typeface="Cambria Math" panose="02040503050406030204" pitchFamily="18" charset="0"/>
                            </a:rPr>
                            <m:t>𝑑𝑡</m:t>
                          </m:r>
                        </m:den>
                      </m:f>
                    </m:oMath>
                  </m:oMathPara>
                </a14:m>
                <a:endParaRPr lang="en-US" dirty="0"/>
              </a:p>
            </p:txBody>
          </p:sp>
        </mc:Choice>
        <mc:Fallback xmlns="">
          <p:sp>
            <p:nvSpPr>
              <p:cNvPr id="8" name="TextBox 7">
                <a:extLst>
                  <a:ext uri="{FF2B5EF4-FFF2-40B4-BE49-F238E27FC236}">
                    <a16:creationId xmlns:a16="http://schemas.microsoft.com/office/drawing/2014/main" id="{1737E67A-9B35-46C1-B553-2A715FBB81E9}"/>
                  </a:ext>
                </a:extLst>
              </p:cNvPr>
              <p:cNvSpPr txBox="1">
                <a:spLocks noRot="1" noChangeAspect="1" noMove="1" noResize="1" noEditPoints="1" noAdjustHandles="1" noChangeArrowheads="1" noChangeShapeType="1" noTextEdit="1"/>
              </p:cNvSpPr>
              <p:nvPr/>
            </p:nvSpPr>
            <p:spPr>
              <a:xfrm>
                <a:off x="9459998" y="1992874"/>
                <a:ext cx="658437" cy="61824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52547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E9F89-F769-42D0-A768-AE3A9A4F4C38}"/>
              </a:ext>
            </a:extLst>
          </p:cNvPr>
          <p:cNvSpPr>
            <a:spLocks noGrp="1"/>
          </p:cNvSpPr>
          <p:nvPr>
            <p:ph type="title"/>
          </p:nvPr>
        </p:nvSpPr>
        <p:spPr/>
        <p:txBody>
          <a:bodyPr/>
          <a:lstStyle/>
          <a:p>
            <a:r>
              <a:rPr lang="en-US" dirty="0"/>
              <a:t>Requirements</a:t>
            </a:r>
          </a:p>
        </p:txBody>
      </p:sp>
      <p:sp>
        <p:nvSpPr>
          <p:cNvPr id="3" name="Content Placeholder 2">
            <a:extLst>
              <a:ext uri="{FF2B5EF4-FFF2-40B4-BE49-F238E27FC236}">
                <a16:creationId xmlns:a16="http://schemas.microsoft.com/office/drawing/2014/main" id="{3CE825E6-8B57-4DB5-8849-461FF685DCF6}"/>
              </a:ext>
            </a:extLst>
          </p:cNvPr>
          <p:cNvSpPr>
            <a:spLocks noGrp="1"/>
          </p:cNvSpPr>
          <p:nvPr>
            <p:ph idx="1"/>
          </p:nvPr>
        </p:nvSpPr>
        <p:spPr/>
        <p:txBody>
          <a:bodyPr>
            <a:normAutofit fontScale="85000" lnSpcReduction="20000"/>
          </a:bodyPr>
          <a:lstStyle/>
          <a:p>
            <a:pPr marL="0" indent="0">
              <a:buNone/>
            </a:pPr>
            <a:r>
              <a:rPr lang="en-US" sz="2000" b="1" dirty="0"/>
              <a:t>Objective: </a:t>
            </a:r>
            <a:r>
              <a:rPr lang="en-US" sz="2000" dirty="0"/>
              <a:t>Design an electro-thermal system using Arduino kit with NTC thermistor</a:t>
            </a:r>
          </a:p>
          <a:p>
            <a:pPr marL="457200" indent="-457200">
              <a:buFont typeface="+mj-lt"/>
              <a:buAutoNum type="arabicPeriod"/>
            </a:pPr>
            <a:r>
              <a:rPr lang="en-US" sz="2000" dirty="0"/>
              <a:t>Accurate temperature measurements at ice, steam, and room temp water</a:t>
            </a:r>
          </a:p>
          <a:p>
            <a:pPr marL="457200" indent="-457200">
              <a:buFont typeface="+mj-lt"/>
              <a:buAutoNum type="arabicPeriod"/>
            </a:pPr>
            <a:r>
              <a:rPr lang="en-US" sz="2000" dirty="0"/>
              <a:t>Thermistor extension from microcontroller module</a:t>
            </a:r>
          </a:p>
          <a:p>
            <a:pPr lvl="1"/>
            <a:r>
              <a:rPr lang="en-US" sz="1800" dirty="0"/>
              <a:t>Ease of application to surface</a:t>
            </a:r>
          </a:p>
          <a:p>
            <a:pPr lvl="1"/>
            <a:r>
              <a:rPr lang="en-US" sz="1800" dirty="0"/>
              <a:t>User and Thermistor Protection</a:t>
            </a:r>
          </a:p>
          <a:p>
            <a:pPr marL="457200" indent="-457200">
              <a:buFont typeface="+mj-lt"/>
              <a:buAutoNum type="arabicPeriod"/>
            </a:pPr>
            <a:r>
              <a:rPr lang="en-US" sz="2000" dirty="0"/>
              <a:t>Both analog and digital signals must be used</a:t>
            </a:r>
          </a:p>
          <a:p>
            <a:pPr marL="457200" indent="-457200">
              <a:buFont typeface="+mj-lt"/>
              <a:buAutoNum type="arabicPeriod"/>
            </a:pPr>
            <a:r>
              <a:rPr lang="en-US" sz="2000" dirty="0"/>
              <a:t>User input for</a:t>
            </a:r>
          </a:p>
          <a:p>
            <a:pPr lvl="1"/>
            <a:r>
              <a:rPr lang="en-US" sz="1800" dirty="0"/>
              <a:t>Sampling rate, error message if limit is exceeded</a:t>
            </a:r>
            <a:endParaRPr lang="en-US" sz="2000" dirty="0"/>
          </a:p>
          <a:p>
            <a:pPr marL="457200" indent="-457200">
              <a:buFont typeface="+mj-lt"/>
              <a:buAutoNum type="arabicPeriod"/>
            </a:pPr>
            <a:r>
              <a:rPr lang="en-US" sz="2000" dirty="0"/>
              <a:t>Digital temperature display in C and F</a:t>
            </a:r>
          </a:p>
          <a:p>
            <a:pPr marL="457200" indent="-457200">
              <a:buFont typeface="+mj-lt"/>
              <a:buAutoNum type="arabicPeriod"/>
            </a:pPr>
            <a:r>
              <a:rPr lang="en-US" sz="2000" dirty="0"/>
              <a:t>Error must stay within a certain tolerance (5%)</a:t>
            </a:r>
          </a:p>
          <a:p>
            <a:pPr marL="457200" indent="-457200">
              <a:buFont typeface="+mj-lt"/>
              <a:buAutoNum type="arabicPeriod"/>
            </a:pPr>
            <a:r>
              <a:rPr lang="en-US" sz="2000" dirty="0"/>
              <a:t>User must be able to start/stop sampling</a:t>
            </a:r>
          </a:p>
          <a:p>
            <a:pPr marL="457200" indent="-457200">
              <a:buFont typeface="+mj-lt"/>
              <a:buAutoNum type="arabicPeriod"/>
            </a:pPr>
            <a:r>
              <a:rPr lang="en-US" sz="2000" dirty="0"/>
              <a:t>User must be alerted when steady state temperature is reached</a:t>
            </a:r>
          </a:p>
          <a:p>
            <a:endParaRPr lang="en-US" sz="2000" dirty="0"/>
          </a:p>
        </p:txBody>
      </p:sp>
    </p:spTree>
    <p:extLst>
      <p:ext uri="{BB962C8B-B14F-4D97-AF65-F5344CB8AC3E}">
        <p14:creationId xmlns:p14="http://schemas.microsoft.com/office/powerpoint/2010/main" val="4138629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EAC1C-83D8-462C-B2E0-EC989981D650}"/>
              </a:ext>
            </a:extLst>
          </p:cNvPr>
          <p:cNvSpPr>
            <a:spLocks noGrp="1"/>
          </p:cNvSpPr>
          <p:nvPr>
            <p:ph type="title"/>
          </p:nvPr>
        </p:nvSpPr>
        <p:spPr/>
        <p:txBody>
          <a:bodyPr/>
          <a:lstStyle/>
          <a:p>
            <a:r>
              <a:rPr lang="en-US" dirty="0"/>
              <a:t>Concept of Operations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0AB85E3-CC54-4E8E-8CA0-D663DF3F8452}"/>
                  </a:ext>
                </a:extLst>
              </p:cNvPr>
              <p:cNvSpPr>
                <a:spLocks noGrp="1"/>
              </p:cNvSpPr>
              <p:nvPr>
                <p:ph sz="half" idx="1"/>
              </p:nvPr>
            </p:nvSpPr>
            <p:spPr/>
            <p:txBody>
              <a:bodyPr>
                <a:normAutofit fontScale="92500" lnSpcReduction="10000"/>
              </a:bodyPr>
              <a:lstStyle/>
              <a:p>
                <a:r>
                  <a:rPr lang="en-US" dirty="0"/>
                  <a:t>Sampling Rate Specification</a:t>
                </a:r>
              </a:p>
              <a:p>
                <a:pPr lvl="1"/>
                <a:r>
                  <a:rPr lang="en-US" dirty="0"/>
                  <a:t>User prompted input in Serial dialogue (Hz)</a:t>
                </a:r>
              </a:p>
              <a:p>
                <a:pPr lvl="1"/>
                <a:r>
                  <a:rPr lang="en-US" dirty="0"/>
                  <a:t>While loop to delay void loop by correct time to ensure given rate</a:t>
                </a:r>
              </a:p>
              <a:p>
                <a:pPr lvl="1"/>
                <a:r>
                  <a:rPr lang="en-US" dirty="0"/>
                  <a:t>Error message if invalid (more than limit)</a:t>
                </a:r>
              </a:p>
              <a:p>
                <a:pPr lvl="1"/>
                <a:r>
                  <a:rPr lang="en-US" dirty="0"/>
                  <a:t>Limit determination</a:t>
                </a:r>
              </a:p>
              <a:p>
                <a:pPr lvl="2"/>
                <a:r>
                  <a:rPr lang="en-US" dirty="0"/>
                  <a:t>Time one program loop :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𝑚𝑖𝑛</m:t>
                        </m:r>
                      </m:sub>
                    </m:sSub>
                  </m:oMath>
                </a14:m>
                <a:r>
                  <a:rPr lang="en-US" dirty="0"/>
                  <a:t> (micros())</a:t>
                </a:r>
              </a:p>
              <a:p>
                <a:pPr lvl="2"/>
                <a:r>
                  <a:rPr lang="en-US" dirty="0"/>
                  <a:t>Sampling rate limit : </a:t>
                </a:r>
                <a14:m>
                  <m:oMath xmlns:m="http://schemas.openxmlformats.org/officeDocument/2006/math">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𝑚𝑖𝑛</m:t>
                        </m:r>
                      </m:sub>
                    </m:sSub>
                  </m:oMath>
                </a14:m>
                <a:r>
                  <a:rPr lang="en-US" dirty="0"/>
                  <a:t> (conversion)</a:t>
                </a:r>
              </a:p>
              <a:p>
                <a:r>
                  <a:rPr lang="en-US" dirty="0"/>
                  <a:t>Start/Stop Buttons</a:t>
                </a:r>
              </a:p>
              <a:p>
                <a:pPr lvl="1"/>
                <a:r>
                  <a:rPr lang="en-US" dirty="0"/>
                  <a:t>Start button begins/resumes data collection, green LED on</a:t>
                </a:r>
              </a:p>
              <a:p>
                <a:pPr lvl="1"/>
                <a:r>
                  <a:rPr lang="en-US" dirty="0"/>
                  <a:t>Stop button terminates data collection, green LED off</a:t>
                </a:r>
              </a:p>
              <a:p>
                <a:pPr lvl="1"/>
                <a:endParaRPr lang="en-US" dirty="0"/>
              </a:p>
              <a:p>
                <a:endParaRPr lang="en-US" dirty="0"/>
              </a:p>
            </p:txBody>
          </p:sp>
        </mc:Choice>
        <mc:Fallback>
          <p:sp>
            <p:nvSpPr>
              <p:cNvPr id="3" name="Content Placeholder 2">
                <a:extLst>
                  <a:ext uri="{FF2B5EF4-FFF2-40B4-BE49-F238E27FC236}">
                    <a16:creationId xmlns:a16="http://schemas.microsoft.com/office/drawing/2014/main" id="{90AB85E3-CC54-4E8E-8CA0-D663DF3F8452}"/>
                  </a:ext>
                </a:extLst>
              </p:cNvPr>
              <p:cNvSpPr>
                <a:spLocks noGrp="1" noRot="1" noChangeAspect="1" noMove="1" noResize="1" noEditPoints="1" noAdjustHandles="1" noChangeArrowheads="1" noChangeShapeType="1" noTextEdit="1"/>
              </p:cNvSpPr>
              <p:nvPr>
                <p:ph sz="half" idx="1"/>
              </p:nvPr>
            </p:nvSpPr>
            <p:spPr>
              <a:blipFill>
                <a:blip r:embed="rId2"/>
                <a:stretch>
                  <a:fillRect l="-654" t="-325"/>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F5DB91EF-BBC9-4307-981A-9A95DD45F922}"/>
              </a:ext>
            </a:extLst>
          </p:cNvPr>
          <p:cNvSpPr>
            <a:spLocks noGrp="1"/>
          </p:cNvSpPr>
          <p:nvPr>
            <p:ph sz="half" idx="2"/>
          </p:nvPr>
        </p:nvSpPr>
        <p:spPr/>
        <p:txBody>
          <a:bodyPr>
            <a:normAutofit fontScale="92500" lnSpcReduction="10000"/>
          </a:bodyPr>
          <a:lstStyle/>
          <a:p>
            <a:r>
              <a:rPr lang="en-US" dirty="0"/>
              <a:t>Thermistor Placement</a:t>
            </a:r>
          </a:p>
          <a:p>
            <a:pPr lvl="1"/>
            <a:r>
              <a:rPr lang="en-US" dirty="0"/>
              <a:t>User to press thermistor against solid or dip into fluid</a:t>
            </a:r>
          </a:p>
          <a:p>
            <a:pPr lvl="1"/>
            <a:r>
              <a:rPr lang="en-US" dirty="0"/>
              <a:t>Need not to hold thermistor directly to avoid injury</a:t>
            </a:r>
          </a:p>
          <a:p>
            <a:r>
              <a:rPr lang="en-US" dirty="0"/>
              <a:t>Liquid Crystal Display (LCD)</a:t>
            </a:r>
          </a:p>
          <a:p>
            <a:pPr lvl="1"/>
            <a:r>
              <a:rPr lang="en-US" dirty="0"/>
              <a:t>Potentiometer to vary contrast</a:t>
            </a:r>
          </a:p>
          <a:p>
            <a:pPr lvl="1"/>
            <a:r>
              <a:rPr lang="en-US" dirty="0"/>
              <a:t>Celsius and Fahrenheit displayed</a:t>
            </a:r>
          </a:p>
          <a:p>
            <a:r>
              <a:rPr lang="en-US" dirty="0"/>
              <a:t>Steady State Identification</a:t>
            </a:r>
          </a:p>
          <a:p>
            <a:pPr lvl="1"/>
            <a:r>
              <a:rPr lang="en-US" dirty="0"/>
              <a:t>Blue LED Indicator</a:t>
            </a:r>
          </a:p>
          <a:p>
            <a:pPr lvl="1"/>
            <a:r>
              <a:rPr lang="en-US" dirty="0"/>
              <a:t>Most recent 5 temperatures stored in array</a:t>
            </a:r>
          </a:p>
          <a:p>
            <a:pPr lvl="1"/>
            <a:r>
              <a:rPr lang="en-US" dirty="0"/>
              <a:t>Criterion</a:t>
            </a:r>
          </a:p>
          <a:p>
            <a:pPr lvl="2"/>
            <a:r>
              <a:rPr lang="en-US" dirty="0"/>
              <a:t>First derivative calculation with 5-point stencil</a:t>
            </a:r>
          </a:p>
        </p:txBody>
      </p:sp>
    </p:spTree>
    <p:extLst>
      <p:ext uri="{BB962C8B-B14F-4D97-AF65-F5344CB8AC3E}">
        <p14:creationId xmlns:p14="http://schemas.microsoft.com/office/powerpoint/2010/main" val="11338178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2.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37651BA-F45C-4845-9AB3-E0A65B39F5E1}">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16c05727-aa75-4e4a-9b5f-8a80a1165891"/>
    <ds:schemaRef ds:uri="71af3243-3dd4-4a8d-8c0d-dd76da1f02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5192</Words>
  <Application>Microsoft Office PowerPoint</Application>
  <PresentationFormat>Widescreen</PresentationFormat>
  <Paragraphs>926</Paragraphs>
  <Slides>69</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69</vt:i4>
      </vt:variant>
    </vt:vector>
  </HeadingPairs>
  <TitlesOfParts>
    <vt:vector size="78" baseType="lpstr">
      <vt:lpstr>Arial</vt:lpstr>
      <vt:lpstr>Arial Nova</vt:lpstr>
      <vt:lpstr>Calibri</vt:lpstr>
      <vt:lpstr>Cambria</vt:lpstr>
      <vt:lpstr>Cambria Math</vt:lpstr>
      <vt:lpstr>Century Gothic</vt:lpstr>
      <vt:lpstr>Garamond</vt:lpstr>
      <vt:lpstr>Wingdings</vt:lpstr>
      <vt:lpstr>SavonVTI</vt:lpstr>
      <vt:lpstr>Critical Design review</vt:lpstr>
      <vt:lpstr>Project overview</vt:lpstr>
      <vt:lpstr>Theory: Thermistors</vt:lpstr>
      <vt:lpstr>Theory: NTC T-R Models</vt:lpstr>
      <vt:lpstr>Theory: Voltage Dividers</vt:lpstr>
      <vt:lpstr>Theory: Thermal Time Constant</vt:lpstr>
      <vt:lpstr>Theory: Steady-State Condition</vt:lpstr>
      <vt:lpstr>Requirements</vt:lpstr>
      <vt:lpstr>Concept of Operations</vt:lpstr>
      <vt:lpstr>Expected Results</vt:lpstr>
      <vt:lpstr>System overview</vt:lpstr>
      <vt:lpstr>Requirement/Design Changes </vt:lpstr>
      <vt:lpstr>Mechanical Design Elements</vt:lpstr>
      <vt:lpstr>Electrical Design Elements</vt:lpstr>
      <vt:lpstr>System Block Diagram</vt:lpstr>
      <vt:lpstr>System Setup</vt:lpstr>
      <vt:lpstr>Subsystem design</vt:lpstr>
      <vt:lpstr>Temperature Display (LCD)</vt:lpstr>
      <vt:lpstr>Start/Stop Buttons</vt:lpstr>
      <vt:lpstr>Thermistor Voltage Divider</vt:lpstr>
      <vt:lpstr>Steady State Criterion</vt:lpstr>
      <vt:lpstr>Rigid Extension/Protection</vt:lpstr>
      <vt:lpstr>Prototyping and analysis</vt:lpstr>
      <vt:lpstr>Prototyping Results: LCD</vt:lpstr>
      <vt:lpstr>Prototyping Results: LEDs</vt:lpstr>
      <vt:lpstr>Prototyping Results: Buttons</vt:lpstr>
      <vt:lpstr>Prototyping Results: Voltage Divider</vt:lpstr>
      <vt:lpstr>Analysis Results: Calibration</vt:lpstr>
      <vt:lpstr>Analysis Results: Test Data</vt:lpstr>
      <vt:lpstr>Analysis Results: Sampling Rate Limit &amp; Time Constant </vt:lpstr>
      <vt:lpstr>Error Analysis: Temperature</vt:lpstr>
      <vt:lpstr>Conclusions &amp; future testing</vt:lpstr>
      <vt:lpstr>System Level Testing</vt:lpstr>
      <vt:lpstr>Mechanical Elements</vt:lpstr>
      <vt:lpstr>Electrical Elements</vt:lpstr>
      <vt:lpstr>Software Elements</vt:lpstr>
      <vt:lpstr>Questions?</vt:lpstr>
      <vt:lpstr>Video Links</vt:lpstr>
      <vt:lpstr>Appendix</vt:lpstr>
      <vt:lpstr>Preliminary Design review</vt:lpstr>
      <vt:lpstr>Project overview</vt:lpstr>
      <vt:lpstr>Theory: Thermistors</vt:lpstr>
      <vt:lpstr>Theory: NTC T-R Models</vt:lpstr>
      <vt:lpstr>Theory: Voltage Dividers</vt:lpstr>
      <vt:lpstr>Theory: Thermal Time Constant</vt:lpstr>
      <vt:lpstr>Requirements</vt:lpstr>
      <vt:lpstr>Concept of Operations</vt:lpstr>
      <vt:lpstr>Operations/Tasks for Designer</vt:lpstr>
      <vt:lpstr>Expected Results</vt:lpstr>
      <vt:lpstr>System overview</vt:lpstr>
      <vt:lpstr>Subsystem Definitions</vt:lpstr>
      <vt:lpstr>System Block Diagram</vt:lpstr>
      <vt:lpstr>Critical Interfaces</vt:lpstr>
      <vt:lpstr>System Setup</vt:lpstr>
      <vt:lpstr>Subsystem design</vt:lpstr>
      <vt:lpstr>Temperature Display</vt:lpstr>
      <vt:lpstr>On/Off Buttons</vt:lpstr>
      <vt:lpstr>Thermistor Voltage Divider</vt:lpstr>
      <vt:lpstr>Steady State Criterion</vt:lpstr>
      <vt:lpstr>Rigid Extension/Protection</vt:lpstr>
      <vt:lpstr>Prototyping plan</vt:lpstr>
      <vt:lpstr>Liquid Crystal Display</vt:lpstr>
      <vt:lpstr>LEDs</vt:lpstr>
      <vt:lpstr>Buttons</vt:lpstr>
      <vt:lpstr>Voltage Divider</vt:lpstr>
      <vt:lpstr>Project management</vt:lpstr>
      <vt:lpstr>Schedule</vt:lpstr>
      <vt:lpstr>Budget</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2020-05-20T19:14:26Z</dcterms:created>
  <dcterms:modified xsi:type="dcterms:W3CDTF">2020-06-05T01:04:56Z</dcterms:modified>
</cp:coreProperties>
</file>